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7" r:id="rId1"/>
  </p:sldMasterIdLst>
  <p:handoutMasterIdLst>
    <p:handoutMasterId r:id="rId30"/>
  </p:handoutMasterIdLst>
  <p:sldIdLst>
    <p:sldId id="256" r:id="rId2"/>
    <p:sldId id="257" r:id="rId3"/>
    <p:sldId id="258" r:id="rId4"/>
    <p:sldId id="261" r:id="rId5"/>
    <p:sldId id="269" r:id="rId6"/>
    <p:sldId id="281" r:id="rId7"/>
    <p:sldId id="296" r:id="rId8"/>
    <p:sldId id="271" r:id="rId9"/>
    <p:sldId id="266" r:id="rId10"/>
    <p:sldId id="267" r:id="rId11"/>
    <p:sldId id="310" r:id="rId12"/>
    <p:sldId id="270" r:id="rId13"/>
    <p:sldId id="304" r:id="rId14"/>
    <p:sldId id="274" r:id="rId15"/>
    <p:sldId id="275" r:id="rId16"/>
    <p:sldId id="265" r:id="rId17"/>
    <p:sldId id="299" r:id="rId18"/>
    <p:sldId id="308" r:id="rId19"/>
    <p:sldId id="300" r:id="rId20"/>
    <p:sldId id="301" r:id="rId21"/>
    <p:sldId id="292" r:id="rId22"/>
    <p:sldId id="264" r:id="rId23"/>
    <p:sldId id="278" r:id="rId24"/>
    <p:sldId id="309" r:id="rId25"/>
    <p:sldId id="290" r:id="rId26"/>
    <p:sldId id="305" r:id="rId27"/>
    <p:sldId id="311" r:id="rId28"/>
    <p:sldId id="312" r:id="rId2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9900"/>
    <a:srgbClr val="CC0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7276"/>
          </a:xfrm>
          <a:prstGeom prst="rect">
            <a:avLst/>
          </a:prstGeom>
        </p:spPr>
        <p:txBody>
          <a:bodyPr vert="horz" lIns="90635" tIns="45318" rIns="90635" bIns="45318"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7276"/>
          </a:xfrm>
          <a:prstGeom prst="rect">
            <a:avLst/>
          </a:prstGeom>
        </p:spPr>
        <p:txBody>
          <a:bodyPr vert="horz" lIns="90635" tIns="45318" rIns="90635" bIns="45318" rtlCol="0"/>
          <a:lstStyle>
            <a:lvl1pPr algn="r">
              <a:defRPr sz="1200"/>
            </a:lvl1pPr>
          </a:lstStyle>
          <a:p>
            <a:fld id="{BBAE8BA0-791B-4CD1-8836-D2EC1A7ED361}" type="datetimeFigureOut">
              <a:rPr lang="en-GB" smtClean="0"/>
              <a:t>28/08/2020</a:t>
            </a:fld>
            <a:endParaRPr lang="en-GB"/>
          </a:p>
        </p:txBody>
      </p:sp>
      <p:sp>
        <p:nvSpPr>
          <p:cNvPr id="4" name="Footer Placeholder 3"/>
          <p:cNvSpPr>
            <a:spLocks noGrp="1"/>
          </p:cNvSpPr>
          <p:nvPr>
            <p:ph type="ftr" sz="quarter" idx="2"/>
          </p:nvPr>
        </p:nvSpPr>
        <p:spPr>
          <a:xfrm>
            <a:off x="0" y="9429362"/>
            <a:ext cx="2945659" cy="497276"/>
          </a:xfrm>
          <a:prstGeom prst="rect">
            <a:avLst/>
          </a:prstGeom>
        </p:spPr>
        <p:txBody>
          <a:bodyPr vert="horz" lIns="90635" tIns="45318" rIns="90635" bIns="45318"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9362"/>
            <a:ext cx="2945659" cy="497276"/>
          </a:xfrm>
          <a:prstGeom prst="rect">
            <a:avLst/>
          </a:prstGeom>
        </p:spPr>
        <p:txBody>
          <a:bodyPr vert="horz" lIns="90635" tIns="45318" rIns="90635" bIns="45318" rtlCol="0" anchor="b"/>
          <a:lstStyle>
            <a:lvl1pPr algn="r">
              <a:defRPr sz="1200"/>
            </a:lvl1pPr>
          </a:lstStyle>
          <a:p>
            <a:fld id="{E2B65738-568E-49E5-97DA-47DAF7462CFF}" type="slidenum">
              <a:rPr lang="en-GB" smtClean="0"/>
              <a:t>‹#›</a:t>
            </a:fld>
            <a:endParaRPr lang="en-GB"/>
          </a:p>
        </p:txBody>
      </p:sp>
    </p:spTree>
    <p:extLst>
      <p:ext uri="{BB962C8B-B14F-4D97-AF65-F5344CB8AC3E}">
        <p14:creationId xmlns:p14="http://schemas.microsoft.com/office/powerpoint/2010/main" val="26615875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8/28/2020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3606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8/28/2020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766311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8/28/2020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4307423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2BE451C3-0FF4-47C4-B829-773ADF60F88C}" type="datetimeFigureOut">
              <a:rPr lang="en-US" smtClean="0"/>
              <a:t>8/28/2020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154629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2BE451C3-0FF4-47C4-B829-773ADF60F88C}" type="datetimeFigureOut">
              <a:rPr lang="en-US" smtClean="0"/>
              <a:t>8/28/2020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0654553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2BE451C3-0FF4-47C4-B829-773ADF60F88C}" type="datetimeFigureOut">
              <a:rPr lang="en-US" smtClean="0"/>
              <a:t>8/28/2020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472567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8/28/2020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3451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8/28/2020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5093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8/28/2020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5606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8/28/2020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0727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8/28/2020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622017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8/28/2020</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834934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8/28/2020</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2236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8/28/2020</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3979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8/28/2020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396909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8/28/2020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7701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BE451C3-0FF4-47C4-B829-773ADF60F88C}" type="datetimeFigureOut">
              <a:rPr lang="en-US" smtClean="0"/>
              <a:t>8/28/2020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1895409"/>
      </p:ext>
    </p:extLst>
  </p:cSld>
  <p:clrMap bg1="lt1" tx1="dk1" bg2="lt2" tx2="dk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 id="2147483978" r:id="rId11"/>
    <p:sldLayoutId id="2147483979" r:id="rId12"/>
    <p:sldLayoutId id="2147483980" r:id="rId13"/>
    <p:sldLayoutId id="2147483981" r:id="rId14"/>
    <p:sldLayoutId id="2147483982" r:id="rId15"/>
    <p:sldLayoutId id="214748398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2" name="Title 1"/>
          <p:cNvSpPr>
            <a:spLocks noGrp="1"/>
          </p:cNvSpPr>
          <p:nvPr>
            <p:ph type="ctrTitle"/>
          </p:nvPr>
        </p:nvSpPr>
        <p:spPr>
          <a:xfrm>
            <a:off x="2589213" y="759656"/>
            <a:ext cx="8915399" cy="4017726"/>
          </a:xfrm>
        </p:spPr>
        <p:txBody>
          <a:bodyPr>
            <a:normAutofit/>
          </a:bodyPr>
          <a:lstStyle/>
          <a:p>
            <a:pPr algn="ctr"/>
            <a:r>
              <a:rPr lang="en-GB" sz="8000" b="1" dirty="0" smtClean="0">
                <a:solidFill>
                  <a:srgbClr val="FF0000"/>
                </a:solidFill>
                <a:latin typeface="SassoonPrimaryType" pitchFamily="2" charset="0"/>
              </a:rPr>
              <a:t>St. Patrick’s P.S., Eskra </a:t>
            </a:r>
            <a:r>
              <a:rPr lang="en-GB" dirty="0" smtClean="0">
                <a:solidFill>
                  <a:srgbClr val="FF0000"/>
                </a:solidFill>
              </a:rPr>
              <a:t/>
            </a:r>
            <a:br>
              <a:rPr lang="en-GB" dirty="0" smtClean="0">
                <a:solidFill>
                  <a:srgbClr val="FF0000"/>
                </a:solidFill>
              </a:rPr>
            </a:br>
            <a:endParaRPr lang="en-GB" dirty="0">
              <a:solidFill>
                <a:srgbClr val="FF0000"/>
              </a:solidFill>
            </a:endParaRPr>
          </a:p>
        </p:txBody>
      </p:sp>
      <p:sp>
        <p:nvSpPr>
          <p:cNvPr id="3" name="Subtitle 2"/>
          <p:cNvSpPr>
            <a:spLocks noGrp="1"/>
          </p:cNvSpPr>
          <p:nvPr>
            <p:ph type="subTitle" idx="1"/>
          </p:nvPr>
        </p:nvSpPr>
        <p:spPr>
          <a:xfrm>
            <a:off x="815927" y="4037428"/>
            <a:ext cx="11859064" cy="2546251"/>
          </a:xfrm>
        </p:spPr>
        <p:txBody>
          <a:bodyPr>
            <a:noAutofit/>
          </a:bodyPr>
          <a:lstStyle/>
          <a:p>
            <a:pPr algn="ctr"/>
            <a:r>
              <a:rPr lang="en-GB" sz="6600" b="1" dirty="0" smtClean="0">
                <a:solidFill>
                  <a:srgbClr val="00B050"/>
                </a:solidFill>
                <a:latin typeface="SassoonPrimaryType" pitchFamily="2" charset="0"/>
              </a:rPr>
              <a:t>Year 5/6 </a:t>
            </a:r>
          </a:p>
          <a:p>
            <a:pPr algn="ctr"/>
            <a:r>
              <a:rPr lang="en-GB" sz="6600" dirty="0" smtClean="0">
                <a:solidFill>
                  <a:schemeClr val="tx1"/>
                </a:solidFill>
                <a:latin typeface="SassoonPrimaryType" pitchFamily="2" charset="0"/>
              </a:rPr>
              <a:t>Parents’ Information </a:t>
            </a:r>
            <a:endParaRPr lang="en-GB" sz="6600" dirty="0">
              <a:solidFill>
                <a:schemeClr val="tx1"/>
              </a:solidFill>
              <a:latin typeface="SassoonPrimaryType" pitchFamily="2" charset="0"/>
            </a:endParaRPr>
          </a:p>
        </p:txBody>
      </p:sp>
    </p:spTree>
    <p:extLst>
      <p:ext uri="{BB962C8B-B14F-4D97-AF65-F5344CB8AC3E}">
        <p14:creationId xmlns:p14="http://schemas.microsoft.com/office/powerpoint/2010/main" val="36892590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a:solidFill>
                  <a:srgbClr val="00B050"/>
                </a:solidFill>
                <a:latin typeface="SassoonPrimaryType" pitchFamily="2" charset="0"/>
              </a:rPr>
              <a:t>Positive Behaviour Management</a:t>
            </a:r>
            <a:endParaRPr lang="en-GB" sz="4000" dirty="0"/>
          </a:p>
        </p:txBody>
      </p:sp>
      <p:sp>
        <p:nvSpPr>
          <p:cNvPr id="3" name="Content Placeholder 2"/>
          <p:cNvSpPr>
            <a:spLocks noGrp="1"/>
          </p:cNvSpPr>
          <p:nvPr>
            <p:ph idx="1"/>
          </p:nvPr>
        </p:nvSpPr>
        <p:spPr>
          <a:xfrm>
            <a:off x="2589212" y="1280160"/>
            <a:ext cx="8915400" cy="5460274"/>
          </a:xfrm>
        </p:spPr>
        <p:txBody>
          <a:bodyPr>
            <a:noAutofit/>
          </a:bodyPr>
          <a:lstStyle/>
          <a:p>
            <a:pPr marL="0" indent="0">
              <a:buNone/>
            </a:pPr>
            <a:r>
              <a:rPr lang="en-GB" b="1" dirty="0" smtClean="0">
                <a:solidFill>
                  <a:schemeClr val="tx1"/>
                </a:solidFill>
                <a:latin typeface="SassoonPrimaryType" pitchFamily="2" charset="0"/>
              </a:rPr>
              <a:t>Golden Time</a:t>
            </a:r>
          </a:p>
          <a:p>
            <a:r>
              <a:rPr lang="en-GB" dirty="0" smtClean="0">
                <a:solidFill>
                  <a:schemeClr val="tx1"/>
                </a:solidFill>
                <a:latin typeface="SassoonPrimaryType" pitchFamily="2" charset="0"/>
              </a:rPr>
              <a:t>Pupils earn 10 minutes each day for displaying positive behaviour.</a:t>
            </a:r>
          </a:p>
          <a:p>
            <a:r>
              <a:rPr lang="en-GB" dirty="0" smtClean="0">
                <a:solidFill>
                  <a:schemeClr val="tx1"/>
                </a:solidFill>
                <a:latin typeface="SassoonPrimaryType" pitchFamily="2" charset="0"/>
              </a:rPr>
              <a:t>Two yellow (warning) cards equal a red card.</a:t>
            </a:r>
          </a:p>
          <a:p>
            <a:r>
              <a:rPr lang="en-GB" dirty="0" smtClean="0">
                <a:solidFill>
                  <a:schemeClr val="tx1"/>
                </a:solidFill>
                <a:latin typeface="SassoonPrimaryType" pitchFamily="2" charset="0"/>
              </a:rPr>
              <a:t>A red card can be issued for very disruptive behaviour, without a warning. This is at the discretion of the class teacher. </a:t>
            </a:r>
          </a:p>
          <a:p>
            <a:r>
              <a:rPr lang="en-GB" dirty="0" smtClean="0">
                <a:solidFill>
                  <a:schemeClr val="tx1"/>
                </a:solidFill>
                <a:latin typeface="SassoonPrimaryType" pitchFamily="2" charset="0"/>
              </a:rPr>
              <a:t>If a pupil gets a red card then they don’t earn the 10 minutes that day. </a:t>
            </a:r>
          </a:p>
          <a:p>
            <a:r>
              <a:rPr lang="en-GB" dirty="0" smtClean="0">
                <a:solidFill>
                  <a:schemeClr val="tx1"/>
                </a:solidFill>
                <a:latin typeface="SassoonPrimaryType" pitchFamily="2" charset="0"/>
              </a:rPr>
              <a:t>Pupils who get a red card will be asked to complete a Behaviour Reflection Sheet which will be sent home to be signed by the Parent.</a:t>
            </a:r>
          </a:p>
          <a:p>
            <a:r>
              <a:rPr lang="en-GB" dirty="0" smtClean="0">
                <a:solidFill>
                  <a:schemeClr val="tx1"/>
                </a:solidFill>
                <a:latin typeface="SassoonPrimaryType" pitchFamily="2" charset="0"/>
              </a:rPr>
              <a:t>Only Class Teachers are permitted to issue yellow and red cards.</a:t>
            </a:r>
          </a:p>
          <a:p>
            <a:r>
              <a:rPr lang="en-GB" dirty="0" smtClean="0">
                <a:solidFill>
                  <a:schemeClr val="tx1"/>
                </a:solidFill>
                <a:latin typeface="SassoonPrimaryType" pitchFamily="2" charset="0"/>
              </a:rPr>
              <a:t>Yellow and red cards can’t be carried over. New day, fresh start. </a:t>
            </a:r>
          </a:p>
          <a:p>
            <a:r>
              <a:rPr lang="en-GB" dirty="0" smtClean="0">
                <a:solidFill>
                  <a:schemeClr val="tx1"/>
                </a:solidFill>
                <a:latin typeface="SassoonPrimaryType" pitchFamily="2" charset="0"/>
              </a:rPr>
              <a:t>If a pupil is having Time Out/Time In they are supervised by a member of staff. </a:t>
            </a:r>
          </a:p>
          <a:p>
            <a:r>
              <a:rPr lang="en-GB" dirty="0" smtClean="0">
                <a:solidFill>
                  <a:schemeClr val="tx1"/>
                </a:solidFill>
                <a:latin typeface="SassoonPrimaryType" pitchFamily="2" charset="0"/>
              </a:rPr>
              <a:t>Golden Time is a reward for positive behaviour- It’s not an entitlement. It has to be earned. </a:t>
            </a:r>
          </a:p>
          <a:p>
            <a:r>
              <a:rPr lang="en-GB" dirty="0" smtClean="0">
                <a:solidFill>
                  <a:schemeClr val="tx1"/>
                </a:solidFill>
                <a:latin typeface="SassoonPrimaryType" pitchFamily="2" charset="0"/>
              </a:rPr>
              <a:t>If a pupil is continuously not earning Golden Time, then parents will be asked to come in for a meeting. </a:t>
            </a:r>
          </a:p>
          <a:p>
            <a:endParaRPr lang="en-GB" dirty="0" smtClean="0">
              <a:latin typeface="SassoonPrimaryType" pitchFamily="2" charset="0"/>
            </a:endParaRPr>
          </a:p>
          <a:p>
            <a:endParaRPr lang="en-GB" dirty="0" smtClean="0">
              <a:latin typeface="SassoonPrimaryType" pitchFamily="2" charset="0"/>
            </a:endParaRPr>
          </a:p>
          <a:p>
            <a:endParaRPr lang="en-GB" dirty="0" smtClean="0">
              <a:latin typeface="SassoonPrimaryType" pitchFamily="2" charset="0"/>
            </a:endParaRPr>
          </a:p>
        </p:txBody>
      </p:sp>
    </p:spTree>
    <p:extLst>
      <p:ext uri="{BB962C8B-B14F-4D97-AF65-F5344CB8AC3E}">
        <p14:creationId xmlns:p14="http://schemas.microsoft.com/office/powerpoint/2010/main" val="2439813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12369658"/>
              </p:ext>
            </p:extLst>
          </p:nvPr>
        </p:nvGraphicFramePr>
        <p:xfrm>
          <a:off x="444135" y="418011"/>
          <a:ext cx="11547567" cy="6296297"/>
        </p:xfrm>
        <a:graphic>
          <a:graphicData uri="http://schemas.openxmlformats.org/drawingml/2006/table">
            <a:tbl>
              <a:tblPr>
                <a:tableStyleId>{5C22544A-7EE6-4342-B048-85BDC9FD1C3A}</a:tableStyleId>
              </a:tblPr>
              <a:tblGrid>
                <a:gridCol w="1109437">
                  <a:extLst>
                    <a:ext uri="{9D8B030D-6E8A-4147-A177-3AD203B41FA5}">
                      <a16:colId xmlns:a16="http://schemas.microsoft.com/office/drawing/2014/main" val="1022747827"/>
                    </a:ext>
                  </a:extLst>
                </a:gridCol>
                <a:gridCol w="670315">
                  <a:extLst>
                    <a:ext uri="{9D8B030D-6E8A-4147-A177-3AD203B41FA5}">
                      <a16:colId xmlns:a16="http://schemas.microsoft.com/office/drawing/2014/main" val="813573335"/>
                    </a:ext>
                  </a:extLst>
                </a:gridCol>
                <a:gridCol w="523457">
                  <a:extLst>
                    <a:ext uri="{9D8B030D-6E8A-4147-A177-3AD203B41FA5}">
                      <a16:colId xmlns:a16="http://schemas.microsoft.com/office/drawing/2014/main" val="3176619024"/>
                    </a:ext>
                  </a:extLst>
                </a:gridCol>
                <a:gridCol w="566352">
                  <a:extLst>
                    <a:ext uri="{9D8B030D-6E8A-4147-A177-3AD203B41FA5}">
                      <a16:colId xmlns:a16="http://schemas.microsoft.com/office/drawing/2014/main" val="1249012745"/>
                    </a:ext>
                  </a:extLst>
                </a:gridCol>
                <a:gridCol w="1030191">
                  <a:extLst>
                    <a:ext uri="{9D8B030D-6E8A-4147-A177-3AD203B41FA5}">
                      <a16:colId xmlns:a16="http://schemas.microsoft.com/office/drawing/2014/main" val="2036893254"/>
                    </a:ext>
                  </a:extLst>
                </a:gridCol>
                <a:gridCol w="1133428">
                  <a:extLst>
                    <a:ext uri="{9D8B030D-6E8A-4147-A177-3AD203B41FA5}">
                      <a16:colId xmlns:a16="http://schemas.microsoft.com/office/drawing/2014/main" val="43521320"/>
                    </a:ext>
                  </a:extLst>
                </a:gridCol>
                <a:gridCol w="618697">
                  <a:extLst>
                    <a:ext uri="{9D8B030D-6E8A-4147-A177-3AD203B41FA5}">
                      <a16:colId xmlns:a16="http://schemas.microsoft.com/office/drawing/2014/main" val="735902304"/>
                    </a:ext>
                  </a:extLst>
                </a:gridCol>
                <a:gridCol w="1133428">
                  <a:extLst>
                    <a:ext uri="{9D8B030D-6E8A-4147-A177-3AD203B41FA5}">
                      <a16:colId xmlns:a16="http://schemas.microsoft.com/office/drawing/2014/main" val="2875187826"/>
                    </a:ext>
                  </a:extLst>
                </a:gridCol>
                <a:gridCol w="1339903">
                  <a:extLst>
                    <a:ext uri="{9D8B030D-6E8A-4147-A177-3AD203B41FA5}">
                      <a16:colId xmlns:a16="http://schemas.microsoft.com/office/drawing/2014/main" val="917698117"/>
                    </a:ext>
                  </a:extLst>
                </a:gridCol>
                <a:gridCol w="617970">
                  <a:extLst>
                    <a:ext uri="{9D8B030D-6E8A-4147-A177-3AD203B41FA5}">
                      <a16:colId xmlns:a16="http://schemas.microsoft.com/office/drawing/2014/main" val="1137895940"/>
                    </a:ext>
                  </a:extLst>
                </a:gridCol>
                <a:gridCol w="618697">
                  <a:extLst>
                    <a:ext uri="{9D8B030D-6E8A-4147-A177-3AD203B41FA5}">
                      <a16:colId xmlns:a16="http://schemas.microsoft.com/office/drawing/2014/main" val="1756797989"/>
                    </a:ext>
                  </a:extLst>
                </a:gridCol>
                <a:gridCol w="515460">
                  <a:extLst>
                    <a:ext uri="{9D8B030D-6E8A-4147-A177-3AD203B41FA5}">
                      <a16:colId xmlns:a16="http://schemas.microsoft.com/office/drawing/2014/main" val="2482347229"/>
                    </a:ext>
                  </a:extLst>
                </a:gridCol>
                <a:gridCol w="721207">
                  <a:extLst>
                    <a:ext uri="{9D8B030D-6E8A-4147-A177-3AD203B41FA5}">
                      <a16:colId xmlns:a16="http://schemas.microsoft.com/office/drawing/2014/main" val="3952757363"/>
                    </a:ext>
                  </a:extLst>
                </a:gridCol>
                <a:gridCol w="840438">
                  <a:extLst>
                    <a:ext uri="{9D8B030D-6E8A-4147-A177-3AD203B41FA5}">
                      <a16:colId xmlns:a16="http://schemas.microsoft.com/office/drawing/2014/main" val="3993309781"/>
                    </a:ext>
                  </a:extLst>
                </a:gridCol>
                <a:gridCol w="108587">
                  <a:extLst>
                    <a:ext uri="{9D8B030D-6E8A-4147-A177-3AD203B41FA5}">
                      <a16:colId xmlns:a16="http://schemas.microsoft.com/office/drawing/2014/main" val="684297954"/>
                    </a:ext>
                  </a:extLst>
                </a:gridCol>
              </a:tblGrid>
              <a:tr h="375989">
                <a:tc>
                  <a:txBody>
                    <a:bodyPr/>
                    <a:lstStyle/>
                    <a:p>
                      <a:pPr>
                        <a:spcAft>
                          <a:spcPts val="0"/>
                        </a:spcAft>
                      </a:pPr>
                      <a:r>
                        <a:rPr lang="en-GB" sz="700">
                          <a:effectLst/>
                        </a:rPr>
                        <a:t> </a:t>
                      </a:r>
                      <a:endParaRPr lang="en-GB" sz="1200">
                        <a:effectLst/>
                      </a:endParaRPr>
                    </a:p>
                    <a:p>
                      <a:pPr>
                        <a:spcAft>
                          <a:spcPts val="0"/>
                        </a:spcAft>
                      </a:pPr>
                      <a:r>
                        <a:rPr lang="en-GB" sz="700">
                          <a:effectLst/>
                        </a:rPr>
                        <a:t> </a:t>
                      </a:r>
                      <a:endParaRPr lang="en-GB" sz="1200">
                        <a:effectLst/>
                        <a:latin typeface="Times New Roman" panose="02020603050405020304" pitchFamily="18" charset="0"/>
                        <a:ea typeface="Times New Roman" panose="02020603050405020304" pitchFamily="18" charset="0"/>
                      </a:endParaRPr>
                    </a:p>
                  </a:txBody>
                  <a:tcPr marL="66326" marR="66326" marT="0" marB="0"/>
                </a:tc>
                <a:tc>
                  <a:txBody>
                    <a:bodyPr/>
                    <a:lstStyle/>
                    <a:p>
                      <a:pPr algn="ctr">
                        <a:spcAft>
                          <a:spcPts val="0"/>
                        </a:spcAft>
                      </a:pPr>
                      <a:r>
                        <a:rPr lang="en-GB" sz="900" dirty="0">
                          <a:effectLst/>
                        </a:rPr>
                        <a:t>8.45-9.15</a:t>
                      </a:r>
                      <a:endParaRPr lang="en-GB" sz="1200" dirty="0">
                        <a:effectLst/>
                        <a:latin typeface="Times New Roman" panose="02020603050405020304" pitchFamily="18" charset="0"/>
                        <a:ea typeface="Times New Roman" panose="02020603050405020304" pitchFamily="18" charset="0"/>
                      </a:endParaRPr>
                    </a:p>
                  </a:txBody>
                  <a:tcPr marL="66326" marR="66326" marT="0" marB="0"/>
                </a:tc>
                <a:tc>
                  <a:txBody>
                    <a:bodyPr/>
                    <a:lstStyle/>
                    <a:p>
                      <a:pPr algn="ctr">
                        <a:spcAft>
                          <a:spcPts val="0"/>
                        </a:spcAft>
                      </a:pPr>
                      <a:r>
                        <a:rPr lang="en-GB" sz="900">
                          <a:effectLst/>
                        </a:rPr>
                        <a:t>9.00-</a:t>
                      </a:r>
                      <a:endParaRPr lang="en-GB" sz="1200">
                        <a:effectLst/>
                      </a:endParaRPr>
                    </a:p>
                    <a:p>
                      <a:pPr algn="ctr">
                        <a:spcAft>
                          <a:spcPts val="0"/>
                        </a:spcAft>
                      </a:pPr>
                      <a:r>
                        <a:rPr lang="en-GB" sz="900">
                          <a:effectLst/>
                        </a:rPr>
                        <a:t>9.30</a:t>
                      </a:r>
                      <a:endParaRPr lang="en-GB" sz="1200">
                        <a:effectLst/>
                        <a:latin typeface="Times New Roman" panose="02020603050405020304" pitchFamily="18" charset="0"/>
                        <a:ea typeface="Times New Roman" panose="02020603050405020304" pitchFamily="18" charset="0"/>
                      </a:endParaRPr>
                    </a:p>
                  </a:txBody>
                  <a:tcPr marL="66326" marR="66326" marT="0" marB="0"/>
                </a:tc>
                <a:tc>
                  <a:txBody>
                    <a:bodyPr/>
                    <a:lstStyle/>
                    <a:p>
                      <a:pPr algn="ctr">
                        <a:spcAft>
                          <a:spcPts val="0"/>
                        </a:spcAft>
                      </a:pPr>
                      <a:r>
                        <a:rPr lang="en-GB" sz="900">
                          <a:effectLst/>
                        </a:rPr>
                        <a:t>9.30-</a:t>
                      </a:r>
                      <a:endParaRPr lang="en-GB" sz="1200">
                        <a:effectLst/>
                      </a:endParaRPr>
                    </a:p>
                    <a:p>
                      <a:pPr algn="ctr">
                        <a:spcAft>
                          <a:spcPts val="0"/>
                        </a:spcAft>
                      </a:pPr>
                      <a:r>
                        <a:rPr lang="en-GB" sz="900">
                          <a:effectLst/>
                        </a:rPr>
                        <a:t>9.45</a:t>
                      </a:r>
                      <a:endParaRPr lang="en-GB" sz="1200">
                        <a:effectLst/>
                        <a:latin typeface="Times New Roman" panose="02020603050405020304" pitchFamily="18" charset="0"/>
                        <a:ea typeface="Times New Roman" panose="02020603050405020304" pitchFamily="18" charset="0"/>
                      </a:endParaRPr>
                    </a:p>
                  </a:txBody>
                  <a:tcPr marL="66326" marR="66326" marT="0" marB="0"/>
                </a:tc>
                <a:tc>
                  <a:txBody>
                    <a:bodyPr/>
                    <a:lstStyle/>
                    <a:p>
                      <a:pPr algn="ctr">
                        <a:spcAft>
                          <a:spcPts val="0"/>
                        </a:spcAft>
                      </a:pPr>
                      <a:r>
                        <a:rPr lang="en-GB" sz="900">
                          <a:effectLst/>
                        </a:rPr>
                        <a:t>9.45am-</a:t>
                      </a:r>
                      <a:endParaRPr lang="en-GB" sz="1200">
                        <a:effectLst/>
                      </a:endParaRPr>
                    </a:p>
                    <a:p>
                      <a:pPr algn="ctr">
                        <a:spcAft>
                          <a:spcPts val="0"/>
                        </a:spcAft>
                      </a:pPr>
                      <a:r>
                        <a:rPr lang="en-GB" sz="900">
                          <a:effectLst/>
                        </a:rPr>
                        <a:t>10.15am</a:t>
                      </a:r>
                      <a:endParaRPr lang="en-GB" sz="1200">
                        <a:effectLst/>
                        <a:latin typeface="Times New Roman" panose="02020603050405020304" pitchFamily="18" charset="0"/>
                        <a:ea typeface="Times New Roman" panose="02020603050405020304" pitchFamily="18" charset="0"/>
                      </a:endParaRPr>
                    </a:p>
                  </a:txBody>
                  <a:tcPr marL="66326" marR="66326" marT="0" marB="0"/>
                </a:tc>
                <a:tc>
                  <a:txBody>
                    <a:bodyPr/>
                    <a:lstStyle/>
                    <a:p>
                      <a:pPr algn="ctr">
                        <a:spcAft>
                          <a:spcPts val="0"/>
                        </a:spcAft>
                      </a:pPr>
                      <a:r>
                        <a:rPr lang="en-GB" sz="900">
                          <a:effectLst/>
                        </a:rPr>
                        <a:t>10.15am-10.45 am</a:t>
                      </a:r>
                      <a:endParaRPr lang="en-GB" sz="1200">
                        <a:effectLst/>
                        <a:latin typeface="Times New Roman" panose="02020603050405020304" pitchFamily="18" charset="0"/>
                        <a:ea typeface="Times New Roman" panose="02020603050405020304" pitchFamily="18" charset="0"/>
                      </a:endParaRPr>
                    </a:p>
                  </a:txBody>
                  <a:tcPr marL="66326" marR="66326" marT="0" marB="0"/>
                </a:tc>
                <a:tc>
                  <a:txBody>
                    <a:bodyPr/>
                    <a:lstStyle/>
                    <a:p>
                      <a:pPr algn="ctr">
                        <a:spcAft>
                          <a:spcPts val="0"/>
                        </a:spcAft>
                      </a:pPr>
                      <a:r>
                        <a:rPr lang="en-GB" sz="900">
                          <a:effectLst/>
                        </a:rPr>
                        <a:t>10.45 -</a:t>
                      </a:r>
                      <a:endParaRPr lang="en-GB" sz="1200">
                        <a:effectLst/>
                      </a:endParaRPr>
                    </a:p>
                    <a:p>
                      <a:pPr algn="ctr">
                        <a:spcAft>
                          <a:spcPts val="0"/>
                        </a:spcAft>
                      </a:pPr>
                      <a:r>
                        <a:rPr lang="en-GB" sz="900">
                          <a:effectLst/>
                        </a:rPr>
                        <a:t>11.00</a:t>
                      </a:r>
                      <a:endParaRPr lang="en-GB" sz="1200">
                        <a:effectLst/>
                        <a:latin typeface="Times New Roman" panose="02020603050405020304" pitchFamily="18" charset="0"/>
                        <a:ea typeface="Times New Roman" panose="02020603050405020304" pitchFamily="18" charset="0"/>
                      </a:endParaRPr>
                    </a:p>
                  </a:txBody>
                  <a:tcPr marL="66326" marR="66326" marT="0" marB="0"/>
                </a:tc>
                <a:tc>
                  <a:txBody>
                    <a:bodyPr/>
                    <a:lstStyle/>
                    <a:p>
                      <a:pPr algn="ctr">
                        <a:spcAft>
                          <a:spcPts val="0"/>
                        </a:spcAft>
                      </a:pPr>
                      <a:r>
                        <a:rPr lang="en-GB" sz="900">
                          <a:effectLst/>
                        </a:rPr>
                        <a:t>11.00am-</a:t>
                      </a:r>
                      <a:endParaRPr lang="en-GB" sz="1200">
                        <a:effectLst/>
                      </a:endParaRPr>
                    </a:p>
                    <a:p>
                      <a:pPr algn="ctr">
                        <a:spcAft>
                          <a:spcPts val="0"/>
                        </a:spcAft>
                      </a:pPr>
                      <a:r>
                        <a:rPr lang="en-GB" sz="900">
                          <a:effectLst/>
                        </a:rPr>
                        <a:t>11.30am</a:t>
                      </a:r>
                      <a:endParaRPr lang="en-GB" sz="1200">
                        <a:effectLst/>
                        <a:latin typeface="Times New Roman" panose="02020603050405020304" pitchFamily="18" charset="0"/>
                        <a:ea typeface="Times New Roman" panose="02020603050405020304" pitchFamily="18" charset="0"/>
                      </a:endParaRPr>
                    </a:p>
                  </a:txBody>
                  <a:tcPr marL="66326" marR="66326" marT="0" marB="0"/>
                </a:tc>
                <a:tc>
                  <a:txBody>
                    <a:bodyPr/>
                    <a:lstStyle/>
                    <a:p>
                      <a:pPr algn="ctr">
                        <a:spcAft>
                          <a:spcPts val="0"/>
                        </a:spcAft>
                      </a:pPr>
                      <a:r>
                        <a:rPr lang="en-GB" sz="900">
                          <a:effectLst/>
                        </a:rPr>
                        <a:t>11.30am - 12.15pm</a:t>
                      </a:r>
                      <a:endParaRPr lang="en-GB" sz="1200">
                        <a:effectLst/>
                        <a:latin typeface="Times New Roman" panose="02020603050405020304" pitchFamily="18" charset="0"/>
                        <a:ea typeface="Times New Roman" panose="02020603050405020304" pitchFamily="18" charset="0"/>
                      </a:endParaRPr>
                    </a:p>
                  </a:txBody>
                  <a:tcPr marL="66326" marR="66326" marT="0" marB="0"/>
                </a:tc>
                <a:tc>
                  <a:txBody>
                    <a:bodyPr/>
                    <a:lstStyle/>
                    <a:p>
                      <a:pPr algn="ctr">
                        <a:spcAft>
                          <a:spcPts val="0"/>
                        </a:spcAft>
                      </a:pPr>
                      <a:r>
                        <a:rPr lang="en-GB" sz="900">
                          <a:effectLst/>
                        </a:rPr>
                        <a:t>12.15 -</a:t>
                      </a:r>
                      <a:endParaRPr lang="en-GB" sz="1200">
                        <a:effectLst/>
                      </a:endParaRPr>
                    </a:p>
                    <a:p>
                      <a:pPr algn="ctr">
                        <a:spcAft>
                          <a:spcPts val="0"/>
                        </a:spcAft>
                      </a:pPr>
                      <a:r>
                        <a:rPr lang="en-GB" sz="900">
                          <a:effectLst/>
                        </a:rPr>
                        <a:t>12.30</a:t>
                      </a:r>
                      <a:endParaRPr lang="en-GB" sz="1200">
                        <a:effectLst/>
                        <a:latin typeface="Times New Roman" panose="02020603050405020304" pitchFamily="18" charset="0"/>
                        <a:ea typeface="Times New Roman" panose="02020603050405020304" pitchFamily="18" charset="0"/>
                      </a:endParaRPr>
                    </a:p>
                  </a:txBody>
                  <a:tcPr marL="66326" marR="66326" marT="0" marB="0"/>
                </a:tc>
                <a:tc>
                  <a:txBody>
                    <a:bodyPr/>
                    <a:lstStyle/>
                    <a:p>
                      <a:pPr algn="ctr">
                        <a:spcAft>
                          <a:spcPts val="0"/>
                        </a:spcAft>
                      </a:pPr>
                      <a:r>
                        <a:rPr lang="en-GB" sz="900">
                          <a:effectLst/>
                        </a:rPr>
                        <a:t>12.30 -</a:t>
                      </a:r>
                      <a:endParaRPr lang="en-GB" sz="1200">
                        <a:effectLst/>
                      </a:endParaRPr>
                    </a:p>
                    <a:p>
                      <a:pPr algn="ctr">
                        <a:spcAft>
                          <a:spcPts val="0"/>
                        </a:spcAft>
                      </a:pPr>
                      <a:r>
                        <a:rPr lang="en-GB" sz="900">
                          <a:effectLst/>
                        </a:rPr>
                        <a:t>1.15</a:t>
                      </a:r>
                      <a:endParaRPr lang="en-GB" sz="1200">
                        <a:effectLst/>
                        <a:latin typeface="Times New Roman" panose="02020603050405020304" pitchFamily="18" charset="0"/>
                        <a:ea typeface="Times New Roman" panose="02020603050405020304" pitchFamily="18" charset="0"/>
                      </a:endParaRPr>
                    </a:p>
                  </a:txBody>
                  <a:tcPr marL="66326" marR="66326" marT="0" marB="0"/>
                </a:tc>
                <a:tc>
                  <a:txBody>
                    <a:bodyPr/>
                    <a:lstStyle/>
                    <a:p>
                      <a:pPr algn="ctr">
                        <a:spcAft>
                          <a:spcPts val="0"/>
                        </a:spcAft>
                      </a:pPr>
                      <a:r>
                        <a:rPr lang="en-GB" sz="900">
                          <a:effectLst/>
                        </a:rPr>
                        <a:t>1.15-1.30</a:t>
                      </a:r>
                      <a:endParaRPr lang="en-GB" sz="1200">
                        <a:effectLst/>
                        <a:latin typeface="Times New Roman" panose="02020603050405020304" pitchFamily="18" charset="0"/>
                        <a:ea typeface="Times New Roman" panose="02020603050405020304" pitchFamily="18" charset="0"/>
                      </a:endParaRPr>
                    </a:p>
                  </a:txBody>
                  <a:tcPr marL="66326" marR="66326" marT="0" marB="0"/>
                </a:tc>
                <a:tc>
                  <a:txBody>
                    <a:bodyPr/>
                    <a:lstStyle/>
                    <a:p>
                      <a:pPr algn="ctr">
                        <a:spcAft>
                          <a:spcPts val="0"/>
                        </a:spcAft>
                      </a:pPr>
                      <a:r>
                        <a:rPr lang="en-GB" sz="900">
                          <a:effectLst/>
                        </a:rPr>
                        <a:t>1.30pm- </a:t>
                      </a:r>
                      <a:endParaRPr lang="en-GB" sz="1200">
                        <a:effectLst/>
                      </a:endParaRPr>
                    </a:p>
                    <a:p>
                      <a:pPr algn="ctr">
                        <a:spcAft>
                          <a:spcPts val="0"/>
                        </a:spcAft>
                      </a:pPr>
                      <a:r>
                        <a:rPr lang="en-GB" sz="900">
                          <a:effectLst/>
                        </a:rPr>
                        <a:t>2.15pm</a:t>
                      </a:r>
                      <a:endParaRPr lang="en-GB" sz="1200">
                        <a:effectLst/>
                        <a:latin typeface="Times New Roman" panose="02020603050405020304" pitchFamily="18" charset="0"/>
                        <a:ea typeface="Times New Roman" panose="02020603050405020304" pitchFamily="18" charset="0"/>
                      </a:endParaRPr>
                    </a:p>
                  </a:txBody>
                  <a:tcPr marL="66326" marR="66326" marT="0" marB="0"/>
                </a:tc>
                <a:tc>
                  <a:txBody>
                    <a:bodyPr/>
                    <a:lstStyle/>
                    <a:p>
                      <a:pPr algn="ctr">
                        <a:spcAft>
                          <a:spcPts val="0"/>
                        </a:spcAft>
                      </a:pPr>
                      <a:r>
                        <a:rPr lang="en-GB" sz="900">
                          <a:effectLst/>
                        </a:rPr>
                        <a:t>2.15pm- 3.00pm</a:t>
                      </a:r>
                      <a:endParaRPr lang="en-GB" sz="1200">
                        <a:effectLst/>
                        <a:latin typeface="Times New Roman" panose="02020603050405020304" pitchFamily="18" charset="0"/>
                        <a:ea typeface="Times New Roman" panose="02020603050405020304" pitchFamily="18" charset="0"/>
                      </a:endParaRPr>
                    </a:p>
                  </a:txBody>
                  <a:tcPr marL="66326" marR="66326" marT="0" marB="0"/>
                </a:tc>
                <a:tc>
                  <a:txBody>
                    <a:bodyPr/>
                    <a:lstStyle/>
                    <a:p>
                      <a:pPr>
                        <a:spcAft>
                          <a:spcPts val="0"/>
                        </a:spcAft>
                      </a:pPr>
                      <a:r>
                        <a:rPr lang="en-GB" sz="1200">
                          <a:effectLst/>
                        </a:rPr>
                        <a:t> </a:t>
                      </a:r>
                      <a:endParaRPr lang="en-GB" sz="12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17524773"/>
                  </a:ext>
                </a:extLst>
              </a:tr>
              <a:tr h="707059">
                <a:tc rowSpan="2">
                  <a:txBody>
                    <a:bodyPr/>
                    <a:lstStyle/>
                    <a:p>
                      <a:pPr algn="ctr">
                        <a:spcAft>
                          <a:spcPts val="0"/>
                        </a:spcAft>
                      </a:pPr>
                      <a:r>
                        <a:rPr lang="en-GB" sz="700" kern="0" dirty="0">
                          <a:solidFill>
                            <a:srgbClr val="FF3300"/>
                          </a:solidFill>
                          <a:effectLst/>
                          <a:latin typeface="SassoonPrimaryInfant" pitchFamily="2" charset="0"/>
                        </a:rPr>
                        <a:t> </a:t>
                      </a:r>
                      <a:endParaRPr lang="en-GB" sz="1000" kern="0" dirty="0">
                        <a:solidFill>
                          <a:srgbClr val="FF3300"/>
                        </a:solidFill>
                        <a:effectLst/>
                        <a:latin typeface="SassoonPrimaryInfant" pitchFamily="2" charset="0"/>
                      </a:endParaRPr>
                    </a:p>
                    <a:p>
                      <a:pPr algn="ctr">
                        <a:spcAft>
                          <a:spcPts val="0"/>
                        </a:spcAft>
                      </a:pPr>
                      <a:r>
                        <a:rPr lang="en-GB" sz="700" kern="0" dirty="0">
                          <a:solidFill>
                            <a:srgbClr val="FF3300"/>
                          </a:solidFill>
                          <a:effectLst/>
                          <a:latin typeface="SassoonPrimaryInfant" pitchFamily="2" charset="0"/>
                        </a:rPr>
                        <a:t>MONDAY</a:t>
                      </a:r>
                      <a:endParaRPr lang="en-GB" sz="1000" kern="0" dirty="0">
                        <a:solidFill>
                          <a:srgbClr val="FF3300"/>
                        </a:solidFill>
                        <a:effectLst/>
                        <a:latin typeface="SassoonPrimaryInfant" pitchFamily="2" charset="0"/>
                      </a:endParaRPr>
                    </a:p>
                    <a:p>
                      <a:pPr algn="ctr">
                        <a:spcAft>
                          <a:spcPts val="0"/>
                        </a:spcAft>
                      </a:pPr>
                      <a:r>
                        <a:rPr lang="en-GB" sz="700" dirty="0">
                          <a:solidFill>
                            <a:srgbClr val="FF3300"/>
                          </a:solidFill>
                          <a:effectLst/>
                          <a:latin typeface="SassoonPrimaryInfant" pitchFamily="2" charset="0"/>
                        </a:rPr>
                        <a:t> </a:t>
                      </a:r>
                      <a:endParaRPr lang="en-GB" sz="1200" dirty="0">
                        <a:solidFill>
                          <a:srgbClr val="FF3300"/>
                        </a:solidFill>
                        <a:effectLst/>
                        <a:latin typeface="SassoonPrimaryInfant" pitchFamily="2" charset="0"/>
                      </a:endParaRPr>
                    </a:p>
                    <a:p>
                      <a:pPr algn="ctr">
                        <a:spcAft>
                          <a:spcPts val="0"/>
                        </a:spcAft>
                      </a:pPr>
                      <a:r>
                        <a:rPr lang="en-GB" sz="700" dirty="0">
                          <a:solidFill>
                            <a:srgbClr val="FF3300"/>
                          </a:solidFill>
                          <a:effectLst/>
                          <a:latin typeface="SassoonPrimaryInfant" pitchFamily="2" charset="0"/>
                        </a:rPr>
                        <a:t> </a:t>
                      </a:r>
                      <a:endParaRPr lang="en-GB" sz="1200" dirty="0">
                        <a:solidFill>
                          <a:srgbClr val="FF3300"/>
                        </a:solidFill>
                        <a:effectLst/>
                        <a:latin typeface="SassoonPrimaryInfant" pitchFamily="2" charset="0"/>
                        <a:ea typeface="Times New Roman" panose="02020603050405020304" pitchFamily="18" charset="0"/>
                      </a:endParaRPr>
                    </a:p>
                  </a:txBody>
                  <a:tcPr marL="66326" marR="66326" marT="0" marB="0"/>
                </a:tc>
                <a:tc>
                  <a:txBody>
                    <a:bodyPr/>
                    <a:lstStyle/>
                    <a:p>
                      <a:pPr>
                        <a:spcAft>
                          <a:spcPts val="0"/>
                        </a:spcAft>
                      </a:pPr>
                      <a:r>
                        <a:rPr lang="en-GB" sz="800" dirty="0">
                          <a:effectLst/>
                          <a:latin typeface="SassoonPrimaryInfant" pitchFamily="2" charset="0"/>
                        </a:rPr>
                        <a:t>Temp.</a:t>
                      </a:r>
                      <a:endParaRPr lang="en-GB" sz="1200" dirty="0">
                        <a:effectLst/>
                        <a:latin typeface="SassoonPrimaryInfant" pitchFamily="2" charset="0"/>
                      </a:endParaRPr>
                    </a:p>
                    <a:p>
                      <a:pPr>
                        <a:spcAft>
                          <a:spcPts val="0"/>
                        </a:spcAft>
                      </a:pPr>
                      <a:r>
                        <a:rPr lang="en-GB" sz="800" dirty="0">
                          <a:effectLst/>
                          <a:latin typeface="SassoonPrimaryInfant" pitchFamily="2" charset="0"/>
                        </a:rPr>
                        <a:t>Hand Washing</a:t>
                      </a:r>
                      <a:r>
                        <a:rPr lang="en-GB" sz="800" dirty="0" smtClean="0">
                          <a:effectLst/>
                          <a:latin typeface="SassoonPrimaryInfant" pitchFamily="2" charset="0"/>
                        </a:rPr>
                        <a:t>/</a:t>
                      </a:r>
                    </a:p>
                    <a:p>
                      <a:pPr>
                        <a:spcAft>
                          <a:spcPts val="0"/>
                        </a:spcAft>
                      </a:pPr>
                      <a:r>
                        <a:rPr lang="en-GB" sz="800" dirty="0" smtClean="0">
                          <a:effectLst/>
                          <a:latin typeface="SassoonPrimaryInfant" pitchFamily="2" charset="0"/>
                        </a:rPr>
                        <a:t>Sanitise</a:t>
                      </a:r>
                      <a:endParaRPr lang="en-GB" sz="1200" dirty="0">
                        <a:effectLst/>
                        <a:latin typeface="SassoonPrimaryInfant" pitchFamily="2" charset="0"/>
                        <a:ea typeface="Times New Roman" panose="02020603050405020304" pitchFamily="18" charset="0"/>
                      </a:endParaRPr>
                    </a:p>
                  </a:txBody>
                  <a:tcPr marL="66326" marR="66326" marT="0" marB="0"/>
                </a:tc>
                <a:tc rowSpan="2">
                  <a:txBody>
                    <a:bodyPr/>
                    <a:lstStyle/>
                    <a:p>
                      <a:pPr>
                        <a:spcAft>
                          <a:spcPts val="0"/>
                        </a:spcAft>
                      </a:pPr>
                      <a:r>
                        <a:rPr lang="en-GB" sz="800" dirty="0">
                          <a:effectLst/>
                          <a:latin typeface="SassoonPrimaryInfant" pitchFamily="2" charset="0"/>
                        </a:rPr>
                        <a:t> </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M</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O</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R</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N</a:t>
                      </a:r>
                      <a:endParaRPr lang="en-GB" sz="1200" dirty="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800" dirty="0">
                          <a:effectLst/>
                          <a:latin typeface="SassoonPrimaryInfant" pitchFamily="2" charset="0"/>
                        </a:rPr>
                        <a:t> M</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M</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A</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T</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H</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S</a:t>
                      </a:r>
                      <a:endParaRPr lang="en-GB" sz="1200" dirty="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800" dirty="0">
                          <a:solidFill>
                            <a:srgbClr val="FF0000"/>
                          </a:solidFill>
                          <a:effectLst/>
                          <a:latin typeface="SassoonPrimaryInfant" pitchFamily="2" charset="0"/>
                        </a:rPr>
                        <a:t>MATHEMATICS</a:t>
                      </a:r>
                      <a:endParaRPr lang="en-GB" sz="1200" dirty="0">
                        <a:solidFill>
                          <a:srgbClr val="FF0000"/>
                        </a:solidFill>
                        <a:effectLst/>
                        <a:latin typeface="SassoonPrimaryInfant" pitchFamily="2" charset="0"/>
                      </a:endParaRPr>
                    </a:p>
                    <a:p>
                      <a:pPr algn="ctr">
                        <a:spcAft>
                          <a:spcPts val="0"/>
                        </a:spcAft>
                      </a:pPr>
                      <a:r>
                        <a:rPr lang="en-GB" sz="800" dirty="0">
                          <a:solidFill>
                            <a:srgbClr val="FF0000"/>
                          </a:solidFill>
                          <a:effectLst/>
                          <a:latin typeface="SassoonPrimaryInfant" pitchFamily="2" charset="0"/>
                        </a:rPr>
                        <a:t>&amp;</a:t>
                      </a:r>
                      <a:endParaRPr lang="en-GB" sz="1200" dirty="0">
                        <a:solidFill>
                          <a:srgbClr val="FF0000"/>
                        </a:solidFill>
                        <a:effectLst/>
                        <a:latin typeface="SassoonPrimaryInfant" pitchFamily="2" charset="0"/>
                      </a:endParaRPr>
                    </a:p>
                    <a:p>
                      <a:pPr algn="ctr">
                        <a:spcAft>
                          <a:spcPts val="0"/>
                        </a:spcAft>
                      </a:pPr>
                      <a:r>
                        <a:rPr lang="en-GB" sz="800" dirty="0">
                          <a:solidFill>
                            <a:srgbClr val="FF0000"/>
                          </a:solidFill>
                          <a:effectLst/>
                          <a:latin typeface="SassoonPrimaryInfant" pitchFamily="2" charset="0"/>
                        </a:rPr>
                        <a:t>NUMERACY Feedback </a:t>
                      </a:r>
                      <a:endParaRPr lang="en-GB" sz="1200" dirty="0">
                        <a:solidFill>
                          <a:srgbClr val="FF0000"/>
                        </a:solidFill>
                        <a:effectLst/>
                        <a:latin typeface="SassoonPrimaryInfant" pitchFamily="2" charset="0"/>
                      </a:endParaRPr>
                    </a:p>
                    <a:p>
                      <a:pPr algn="ctr">
                        <a:spcAft>
                          <a:spcPts val="0"/>
                        </a:spcAft>
                      </a:pPr>
                      <a:r>
                        <a:rPr lang="en-GB" sz="800" dirty="0">
                          <a:solidFill>
                            <a:srgbClr val="FF0000"/>
                          </a:solidFill>
                          <a:effectLst/>
                          <a:latin typeface="SassoonPrimaryInfant" pitchFamily="2" charset="0"/>
                        </a:rPr>
                        <a:t>Problem-Solving</a:t>
                      </a:r>
                      <a:endParaRPr lang="en-GB" sz="1200" dirty="0">
                        <a:solidFill>
                          <a:srgbClr val="FF0000"/>
                        </a:solidFill>
                        <a:effectLst/>
                        <a:latin typeface="SassoonPrimaryInfant" pitchFamily="2" charset="0"/>
                        <a:ea typeface="Times New Roman" panose="02020603050405020304" pitchFamily="18" charset="0"/>
                      </a:endParaRPr>
                    </a:p>
                  </a:txBody>
                  <a:tcPr marL="66326" marR="66326" marT="0" marB="0"/>
                </a:tc>
                <a:tc>
                  <a:txBody>
                    <a:bodyPr/>
                    <a:lstStyle/>
                    <a:p>
                      <a:pPr algn="ctr">
                        <a:spcAft>
                          <a:spcPts val="0"/>
                        </a:spcAft>
                      </a:pPr>
                      <a:r>
                        <a:rPr lang="en-GB" sz="800">
                          <a:effectLst/>
                          <a:latin typeface="SassoonPrimaryInfant" pitchFamily="2" charset="0"/>
                        </a:rPr>
                        <a:t>Toilet.</a:t>
                      </a:r>
                      <a:endParaRPr lang="en-GB" sz="1200">
                        <a:effectLst/>
                        <a:latin typeface="SassoonPrimaryInfant" pitchFamily="2" charset="0"/>
                      </a:endParaRPr>
                    </a:p>
                    <a:p>
                      <a:pPr algn="ctr">
                        <a:spcAft>
                          <a:spcPts val="0"/>
                        </a:spcAft>
                      </a:pPr>
                      <a:r>
                        <a:rPr lang="en-GB" sz="800">
                          <a:effectLst/>
                          <a:latin typeface="SassoonPrimaryInfant" pitchFamily="2" charset="0"/>
                        </a:rPr>
                        <a:t>Hand Washing/Sanitise</a:t>
                      </a:r>
                      <a:endParaRPr lang="en-GB" sz="120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800">
                          <a:effectLst/>
                          <a:latin typeface="SassoonPrimaryInfant" pitchFamily="2" charset="0"/>
                        </a:rPr>
                        <a:t> </a:t>
                      </a:r>
                      <a:endParaRPr lang="en-GB" sz="1200">
                        <a:effectLst/>
                        <a:latin typeface="SassoonPrimaryInfant" pitchFamily="2" charset="0"/>
                      </a:endParaRPr>
                    </a:p>
                    <a:p>
                      <a:pPr algn="ctr">
                        <a:spcAft>
                          <a:spcPts val="0"/>
                        </a:spcAft>
                      </a:pPr>
                      <a:r>
                        <a:rPr lang="en-GB" sz="800">
                          <a:effectLst/>
                          <a:latin typeface="SassoonPrimaryInfant" pitchFamily="2" charset="0"/>
                        </a:rPr>
                        <a:t> </a:t>
                      </a:r>
                      <a:endParaRPr lang="en-GB" sz="1200">
                        <a:effectLst/>
                        <a:latin typeface="SassoonPrimaryInfant" pitchFamily="2" charset="0"/>
                      </a:endParaRPr>
                    </a:p>
                    <a:p>
                      <a:pPr algn="ctr">
                        <a:spcAft>
                          <a:spcPts val="0"/>
                        </a:spcAft>
                      </a:pPr>
                      <a:r>
                        <a:rPr lang="en-GB" sz="800">
                          <a:effectLst/>
                          <a:latin typeface="SassoonPrimaryInfant" pitchFamily="2" charset="0"/>
                        </a:rPr>
                        <a:t>B</a:t>
                      </a:r>
                      <a:endParaRPr lang="en-GB" sz="1200">
                        <a:effectLst/>
                        <a:latin typeface="SassoonPrimaryInfant" pitchFamily="2" charset="0"/>
                        <a:ea typeface="Times New Roman" panose="02020603050405020304" pitchFamily="18" charset="0"/>
                      </a:endParaRPr>
                    </a:p>
                  </a:txBody>
                  <a:tcPr marL="66326" marR="66326" marT="0" marB="0"/>
                </a:tc>
                <a:tc>
                  <a:txBody>
                    <a:bodyPr/>
                    <a:lstStyle/>
                    <a:p>
                      <a:pPr algn="ctr">
                        <a:spcAft>
                          <a:spcPts val="0"/>
                        </a:spcAft>
                      </a:pPr>
                      <a:r>
                        <a:rPr lang="en-GB" sz="800" dirty="0">
                          <a:effectLst/>
                          <a:latin typeface="SassoonPrimaryInfant" pitchFamily="2" charset="0"/>
                        </a:rPr>
                        <a:t>Classroom Cleaning</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Silent Reading/AR</a:t>
                      </a:r>
                      <a:endParaRPr lang="en-GB" sz="1200" dirty="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800" dirty="0">
                          <a:solidFill>
                            <a:srgbClr val="0070C0"/>
                          </a:solidFill>
                          <a:effectLst/>
                          <a:latin typeface="SassoonPrimaryInfant" pitchFamily="2" charset="0"/>
                        </a:rPr>
                        <a:t>LANGUAGE</a:t>
                      </a:r>
                      <a:endParaRPr lang="en-GB" sz="1200" dirty="0">
                        <a:solidFill>
                          <a:srgbClr val="0070C0"/>
                        </a:solidFill>
                        <a:effectLst/>
                        <a:latin typeface="SassoonPrimaryInfant" pitchFamily="2" charset="0"/>
                      </a:endParaRPr>
                    </a:p>
                    <a:p>
                      <a:pPr algn="ctr">
                        <a:spcAft>
                          <a:spcPts val="0"/>
                        </a:spcAft>
                      </a:pPr>
                      <a:r>
                        <a:rPr lang="en-GB" sz="800" dirty="0">
                          <a:solidFill>
                            <a:srgbClr val="0070C0"/>
                          </a:solidFill>
                          <a:effectLst/>
                          <a:latin typeface="SassoonPrimaryInfant" pitchFamily="2" charset="0"/>
                        </a:rPr>
                        <a:t>&amp;</a:t>
                      </a:r>
                      <a:endParaRPr lang="en-GB" sz="1200" dirty="0">
                        <a:solidFill>
                          <a:srgbClr val="0070C0"/>
                        </a:solidFill>
                        <a:effectLst/>
                        <a:latin typeface="SassoonPrimaryInfant" pitchFamily="2" charset="0"/>
                      </a:endParaRPr>
                    </a:p>
                    <a:p>
                      <a:pPr algn="ctr">
                        <a:spcAft>
                          <a:spcPts val="0"/>
                        </a:spcAft>
                      </a:pPr>
                      <a:r>
                        <a:rPr lang="en-GB" sz="800" dirty="0">
                          <a:solidFill>
                            <a:srgbClr val="0070C0"/>
                          </a:solidFill>
                          <a:effectLst/>
                          <a:latin typeface="SassoonPrimaryInfant" pitchFamily="2" charset="0"/>
                        </a:rPr>
                        <a:t>LITERACY</a:t>
                      </a:r>
                      <a:endParaRPr lang="en-GB" sz="1000" dirty="0">
                        <a:solidFill>
                          <a:srgbClr val="0070C0"/>
                        </a:solidFill>
                        <a:effectLst/>
                        <a:latin typeface="SassoonPrimaryInfant" pitchFamily="2" charset="0"/>
                      </a:endParaRPr>
                    </a:p>
                    <a:p>
                      <a:pPr algn="ctr">
                        <a:spcAft>
                          <a:spcPts val="0"/>
                        </a:spcAft>
                      </a:pPr>
                      <a:r>
                        <a:rPr lang="en-GB" sz="800" dirty="0">
                          <a:solidFill>
                            <a:srgbClr val="0070C0"/>
                          </a:solidFill>
                          <a:effectLst/>
                          <a:latin typeface="SassoonPrimaryInfant" pitchFamily="2" charset="0"/>
                        </a:rPr>
                        <a:t>Feedback</a:t>
                      </a:r>
                      <a:endParaRPr lang="en-GB" sz="1200" dirty="0">
                        <a:solidFill>
                          <a:srgbClr val="0070C0"/>
                        </a:solidFill>
                        <a:effectLst/>
                        <a:latin typeface="SassoonPrimaryInfant" pitchFamily="2" charset="0"/>
                      </a:endParaRPr>
                    </a:p>
                    <a:p>
                      <a:pPr algn="ctr">
                        <a:spcAft>
                          <a:spcPts val="0"/>
                        </a:spcAft>
                      </a:pPr>
                      <a:r>
                        <a:rPr lang="en-GB" sz="800" dirty="0">
                          <a:solidFill>
                            <a:srgbClr val="0070C0"/>
                          </a:solidFill>
                          <a:effectLst/>
                          <a:latin typeface="SassoonPrimaryInfant" pitchFamily="2" charset="0"/>
                        </a:rPr>
                        <a:t>Comprehension</a:t>
                      </a:r>
                      <a:endParaRPr lang="en-GB" sz="1200" dirty="0">
                        <a:solidFill>
                          <a:srgbClr val="0070C0"/>
                        </a:solidFill>
                        <a:effectLst/>
                        <a:latin typeface="SassoonPrimaryInfant" pitchFamily="2" charset="0"/>
                      </a:endParaRPr>
                    </a:p>
                    <a:p>
                      <a:pPr algn="ctr">
                        <a:spcAft>
                          <a:spcPts val="0"/>
                        </a:spcAft>
                      </a:pPr>
                      <a:r>
                        <a:rPr lang="en-GB" sz="800" dirty="0">
                          <a:solidFill>
                            <a:srgbClr val="0070C0"/>
                          </a:solidFill>
                          <a:effectLst/>
                          <a:latin typeface="SassoonPrimaryInfant" pitchFamily="2" charset="0"/>
                        </a:rPr>
                        <a:t>(Reading Groups)</a:t>
                      </a:r>
                      <a:endParaRPr lang="en-GB" sz="1200" dirty="0">
                        <a:solidFill>
                          <a:srgbClr val="0070C0"/>
                        </a:solidFill>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800">
                          <a:effectLst/>
                          <a:latin typeface="SassoonPrimaryInfant" pitchFamily="2" charset="0"/>
                        </a:rPr>
                        <a:t>Daily Mile </a:t>
                      </a:r>
                      <a:endParaRPr lang="en-GB" sz="1200">
                        <a:effectLst/>
                        <a:latin typeface="SassoonPrimaryInfant" pitchFamily="2" charset="0"/>
                      </a:endParaRPr>
                    </a:p>
                    <a:p>
                      <a:pPr algn="ctr">
                        <a:spcAft>
                          <a:spcPts val="0"/>
                        </a:spcAft>
                      </a:pPr>
                      <a:r>
                        <a:rPr lang="en-GB" sz="800">
                          <a:effectLst/>
                          <a:latin typeface="SassoonPrimaryInfant" pitchFamily="2" charset="0"/>
                        </a:rPr>
                        <a:t>Toilet.</a:t>
                      </a:r>
                      <a:endParaRPr lang="en-GB" sz="1200">
                        <a:effectLst/>
                        <a:latin typeface="SassoonPrimaryInfant" pitchFamily="2" charset="0"/>
                      </a:endParaRPr>
                    </a:p>
                    <a:p>
                      <a:pPr algn="ctr">
                        <a:spcAft>
                          <a:spcPts val="0"/>
                        </a:spcAft>
                      </a:pPr>
                      <a:r>
                        <a:rPr lang="en-GB" sz="800">
                          <a:effectLst/>
                          <a:latin typeface="SassoonPrimaryInfant" pitchFamily="2" charset="0"/>
                        </a:rPr>
                        <a:t>Hand Washing/Sanitise</a:t>
                      </a:r>
                      <a:endParaRPr lang="en-GB" sz="120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800">
                          <a:effectLst/>
                          <a:latin typeface="SassoonPrimaryInfant" pitchFamily="2" charset="0"/>
                        </a:rPr>
                        <a:t>Classroom</a:t>
                      </a:r>
                      <a:endParaRPr lang="en-GB" sz="1200">
                        <a:effectLst/>
                        <a:latin typeface="SassoonPrimaryInfant" pitchFamily="2" charset="0"/>
                      </a:endParaRPr>
                    </a:p>
                    <a:p>
                      <a:pPr algn="ctr">
                        <a:spcAft>
                          <a:spcPts val="0"/>
                        </a:spcAft>
                      </a:pPr>
                      <a:r>
                        <a:rPr lang="en-GB" sz="800">
                          <a:effectLst/>
                          <a:latin typeface="SassoonPrimaryInfant" pitchFamily="2" charset="0"/>
                        </a:rPr>
                        <a:t>Cleaning</a:t>
                      </a:r>
                      <a:endParaRPr lang="en-GB" sz="1200">
                        <a:effectLst/>
                        <a:latin typeface="SassoonPrimaryInfant" pitchFamily="2" charset="0"/>
                      </a:endParaRPr>
                    </a:p>
                    <a:p>
                      <a:pPr algn="ctr">
                        <a:spcAft>
                          <a:spcPts val="0"/>
                        </a:spcAft>
                      </a:pPr>
                      <a:r>
                        <a:rPr lang="en-GB" sz="800">
                          <a:effectLst/>
                          <a:latin typeface="SassoonPrimaryInfant" pitchFamily="2" charset="0"/>
                        </a:rPr>
                        <a:t> </a:t>
                      </a:r>
                      <a:endParaRPr lang="en-GB" sz="1200">
                        <a:effectLst/>
                        <a:latin typeface="SassoonPrimaryInfant" pitchFamily="2" charset="0"/>
                      </a:endParaRPr>
                    </a:p>
                    <a:p>
                      <a:pPr>
                        <a:spcAft>
                          <a:spcPts val="0"/>
                        </a:spcAft>
                      </a:pPr>
                      <a:r>
                        <a:rPr lang="en-GB" sz="800">
                          <a:effectLst/>
                          <a:latin typeface="SassoonPrimaryInfant" pitchFamily="2" charset="0"/>
                        </a:rPr>
                        <a:t>       L</a:t>
                      </a:r>
                      <a:endParaRPr lang="en-GB" sz="1200">
                        <a:effectLst/>
                        <a:latin typeface="SassoonPrimaryInfant" pitchFamily="2" charset="0"/>
                      </a:endParaRPr>
                    </a:p>
                    <a:p>
                      <a:pPr algn="ctr">
                        <a:spcAft>
                          <a:spcPts val="0"/>
                        </a:spcAft>
                      </a:pPr>
                      <a:r>
                        <a:rPr lang="en-GB" sz="800">
                          <a:effectLst/>
                          <a:latin typeface="SassoonPrimaryInfant" pitchFamily="2" charset="0"/>
                        </a:rPr>
                        <a:t>   </a:t>
                      </a:r>
                      <a:endParaRPr lang="en-GB" sz="1400">
                        <a:solidFill>
                          <a:srgbClr val="FF0000"/>
                        </a:solidFill>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800">
                          <a:effectLst/>
                          <a:latin typeface="SassoonPrimaryInfant" pitchFamily="2" charset="0"/>
                        </a:rPr>
                        <a:t>H</a:t>
                      </a:r>
                      <a:endParaRPr lang="en-GB" sz="1200">
                        <a:effectLst/>
                        <a:latin typeface="SassoonPrimaryInfant" pitchFamily="2" charset="0"/>
                      </a:endParaRPr>
                    </a:p>
                    <a:p>
                      <a:pPr algn="ctr">
                        <a:spcAft>
                          <a:spcPts val="0"/>
                        </a:spcAft>
                      </a:pPr>
                      <a:r>
                        <a:rPr lang="en-GB" sz="800">
                          <a:effectLst/>
                          <a:latin typeface="SassoonPrimaryInfant" pitchFamily="2" charset="0"/>
                        </a:rPr>
                        <a:t>O</a:t>
                      </a:r>
                      <a:endParaRPr lang="en-GB" sz="1200">
                        <a:effectLst/>
                        <a:latin typeface="SassoonPrimaryInfant" pitchFamily="2" charset="0"/>
                      </a:endParaRPr>
                    </a:p>
                    <a:p>
                      <a:pPr algn="ctr">
                        <a:spcAft>
                          <a:spcPts val="0"/>
                        </a:spcAft>
                      </a:pPr>
                      <a:r>
                        <a:rPr lang="en-GB" sz="800">
                          <a:effectLst/>
                          <a:latin typeface="SassoonPrimaryInfant" pitchFamily="2" charset="0"/>
                        </a:rPr>
                        <a:t>M</a:t>
                      </a:r>
                      <a:endParaRPr lang="en-GB" sz="1200">
                        <a:effectLst/>
                        <a:latin typeface="SassoonPrimaryInfant" pitchFamily="2" charset="0"/>
                      </a:endParaRPr>
                    </a:p>
                    <a:p>
                      <a:pPr algn="ctr">
                        <a:spcAft>
                          <a:spcPts val="0"/>
                        </a:spcAft>
                      </a:pPr>
                      <a:r>
                        <a:rPr lang="en-GB" sz="800">
                          <a:effectLst/>
                          <a:latin typeface="SassoonPrimaryInfant" pitchFamily="2" charset="0"/>
                        </a:rPr>
                        <a:t>E</a:t>
                      </a:r>
                      <a:endParaRPr lang="en-GB" sz="1200">
                        <a:effectLst/>
                        <a:latin typeface="SassoonPrimaryInfant" pitchFamily="2" charset="0"/>
                      </a:endParaRPr>
                    </a:p>
                    <a:p>
                      <a:pPr algn="ctr">
                        <a:spcAft>
                          <a:spcPts val="0"/>
                        </a:spcAft>
                      </a:pPr>
                      <a:r>
                        <a:rPr lang="en-GB" sz="800">
                          <a:effectLst/>
                          <a:latin typeface="SassoonPrimaryInfant" pitchFamily="2" charset="0"/>
                        </a:rPr>
                        <a:t>W</a:t>
                      </a:r>
                      <a:endParaRPr lang="en-GB" sz="1200">
                        <a:effectLst/>
                        <a:latin typeface="SassoonPrimaryInfant" pitchFamily="2" charset="0"/>
                      </a:endParaRPr>
                    </a:p>
                    <a:p>
                      <a:pPr algn="ctr">
                        <a:spcAft>
                          <a:spcPts val="0"/>
                        </a:spcAft>
                        <a:tabLst>
                          <a:tab pos="876300" algn="l"/>
                        </a:tabLst>
                      </a:pPr>
                      <a:r>
                        <a:rPr lang="en-GB" sz="800">
                          <a:effectLst/>
                          <a:latin typeface="SassoonPrimaryInfant" pitchFamily="2" charset="0"/>
                        </a:rPr>
                        <a:t>O</a:t>
                      </a:r>
                      <a:endParaRPr lang="en-GB" sz="120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800" dirty="0">
                          <a:effectLst/>
                          <a:latin typeface="SassoonPrimaryInfant" pitchFamily="2" charset="0"/>
                        </a:rPr>
                        <a:t> </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 </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 </a:t>
                      </a:r>
                      <a:endParaRPr lang="en-GB" sz="1200" dirty="0">
                        <a:effectLst/>
                        <a:latin typeface="SassoonPrimaryInfant" pitchFamily="2" charset="0"/>
                      </a:endParaRPr>
                    </a:p>
                    <a:p>
                      <a:pPr algn="ctr">
                        <a:spcAft>
                          <a:spcPts val="0"/>
                        </a:spcAft>
                      </a:pPr>
                      <a:r>
                        <a:rPr lang="en-GB" sz="800" dirty="0">
                          <a:solidFill>
                            <a:srgbClr val="00B050"/>
                          </a:solidFill>
                          <a:effectLst/>
                          <a:latin typeface="SassoonPrimaryInfant" pitchFamily="2" charset="0"/>
                        </a:rPr>
                        <a:t>R.E.</a:t>
                      </a:r>
                      <a:endParaRPr lang="en-GB" sz="1200" dirty="0">
                        <a:solidFill>
                          <a:srgbClr val="00B050"/>
                        </a:solidFill>
                        <a:effectLst/>
                        <a:latin typeface="SassoonPrimaryInfant" pitchFamily="2" charset="0"/>
                      </a:endParaRPr>
                    </a:p>
                    <a:p>
                      <a:pPr algn="ctr">
                        <a:spcAft>
                          <a:spcPts val="0"/>
                        </a:spcAft>
                      </a:pPr>
                      <a:r>
                        <a:rPr lang="en-GB" sz="800" dirty="0">
                          <a:effectLst/>
                          <a:latin typeface="SassoonPrimaryInfant" pitchFamily="2" charset="0"/>
                        </a:rPr>
                        <a:t> </a:t>
                      </a:r>
                      <a:endParaRPr lang="en-GB" sz="1200" dirty="0">
                        <a:effectLst/>
                        <a:latin typeface="SassoonPrimaryInfant" pitchFamily="2" charset="0"/>
                        <a:ea typeface="Times New Roman" panose="02020603050405020304" pitchFamily="18" charset="0"/>
                      </a:endParaRPr>
                    </a:p>
                  </a:txBody>
                  <a:tcPr marL="66326" marR="66326" marT="0" marB="0"/>
                </a:tc>
                <a:tc rowSpan="2" gridSpan="2">
                  <a:txBody>
                    <a:bodyPr/>
                    <a:lstStyle/>
                    <a:p>
                      <a:pPr algn="ctr">
                        <a:spcAft>
                          <a:spcPts val="0"/>
                        </a:spcAft>
                      </a:pPr>
                      <a:r>
                        <a:rPr lang="en-GB" sz="800" dirty="0">
                          <a:effectLst/>
                          <a:latin typeface="SassoonPrimaryInfant" pitchFamily="2" charset="0"/>
                        </a:rPr>
                        <a:t> </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 </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 </a:t>
                      </a:r>
                      <a:endParaRPr lang="en-GB" sz="1200" dirty="0">
                        <a:effectLst/>
                        <a:latin typeface="SassoonPrimaryInfant" pitchFamily="2" charset="0"/>
                      </a:endParaRPr>
                    </a:p>
                    <a:p>
                      <a:pPr algn="ctr">
                        <a:spcAft>
                          <a:spcPts val="0"/>
                        </a:spcAft>
                      </a:pPr>
                      <a:r>
                        <a:rPr lang="en-GB" sz="800" dirty="0">
                          <a:solidFill>
                            <a:schemeClr val="accent2">
                              <a:lumMod val="75000"/>
                            </a:schemeClr>
                          </a:solidFill>
                          <a:effectLst/>
                          <a:latin typeface="SassoonPrimaryInfant" pitchFamily="2" charset="0"/>
                        </a:rPr>
                        <a:t>IRISH</a:t>
                      </a:r>
                      <a:endParaRPr lang="en-GB" sz="1200" dirty="0">
                        <a:solidFill>
                          <a:schemeClr val="accent2">
                            <a:lumMod val="75000"/>
                          </a:schemeClr>
                        </a:solidFill>
                        <a:effectLst/>
                        <a:latin typeface="SassoonPrimaryInfant" pitchFamily="2" charset="0"/>
                      </a:endParaRPr>
                    </a:p>
                    <a:p>
                      <a:pPr algn="ctr">
                        <a:spcAft>
                          <a:spcPts val="0"/>
                        </a:spcAft>
                      </a:pPr>
                      <a:r>
                        <a:rPr lang="en-GB" sz="800" dirty="0">
                          <a:effectLst/>
                          <a:latin typeface="SassoonPrimaryInfant" pitchFamily="2" charset="0"/>
                        </a:rPr>
                        <a:t> </a:t>
                      </a:r>
                      <a:endParaRPr lang="en-GB" sz="1200" dirty="0">
                        <a:effectLst/>
                        <a:latin typeface="SassoonPrimaryInfant" pitchFamily="2" charset="0"/>
                        <a:ea typeface="Times New Roman" panose="02020603050405020304" pitchFamily="18" charset="0"/>
                      </a:endParaRPr>
                    </a:p>
                  </a:txBody>
                  <a:tcPr marL="66326" marR="66326" marT="0" marB="0"/>
                </a:tc>
                <a:tc rowSpan="2" hMerge="1">
                  <a:txBody>
                    <a:bodyPr/>
                    <a:lstStyle/>
                    <a:p>
                      <a:endParaRPr lang="en-GB"/>
                    </a:p>
                  </a:txBody>
                  <a:tcPr/>
                </a:tc>
                <a:extLst>
                  <a:ext uri="{0D108BD9-81ED-4DB2-BD59-A6C34878D82A}">
                    <a16:rowId xmlns:a16="http://schemas.microsoft.com/office/drawing/2014/main" val="3611746285"/>
                  </a:ext>
                </a:extLst>
              </a:tr>
              <a:tr h="434152">
                <a:tc vMerge="1">
                  <a:txBody>
                    <a:bodyPr/>
                    <a:lstStyle/>
                    <a:p>
                      <a:endParaRPr lang="en-GB"/>
                    </a:p>
                  </a:txBody>
                  <a:tcPr/>
                </a:tc>
                <a:tc>
                  <a:txBody>
                    <a:bodyPr/>
                    <a:lstStyle/>
                    <a:p>
                      <a:pPr>
                        <a:spcAft>
                          <a:spcPts val="0"/>
                        </a:spcAft>
                      </a:pPr>
                      <a:r>
                        <a:rPr lang="en-GB" sz="700">
                          <a:effectLst/>
                          <a:latin typeface="SassoonPrimaryInfant" pitchFamily="2" charset="0"/>
                        </a:rPr>
                        <a:t> </a:t>
                      </a:r>
                      <a:endParaRPr lang="en-GB" sz="1200">
                        <a:effectLst/>
                        <a:latin typeface="SassoonPrimaryInfant" pitchFamily="2" charset="0"/>
                        <a:ea typeface="Times New Roman" panose="02020603050405020304" pitchFamily="18" charset="0"/>
                      </a:endParaRPr>
                    </a:p>
                  </a:txBody>
                  <a:tcPr marL="66326" marR="66326" marT="0" marB="0"/>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spcAft>
                          <a:spcPts val="0"/>
                        </a:spcAft>
                      </a:pPr>
                      <a:r>
                        <a:rPr lang="en-GB" sz="700" dirty="0">
                          <a:effectLst/>
                          <a:latin typeface="SassoonPrimaryInfant" pitchFamily="2" charset="0"/>
                        </a:rPr>
                        <a:t>Snack</a:t>
                      </a:r>
                      <a:endParaRPr lang="en-GB" sz="1200" dirty="0">
                        <a:effectLst/>
                        <a:latin typeface="SassoonPrimaryInfant" pitchFamily="2" charset="0"/>
                        <a:ea typeface="Times New Roman" panose="02020603050405020304" pitchFamily="18" charset="0"/>
                      </a:endParaRPr>
                    </a:p>
                  </a:txBody>
                  <a:tcPr marL="66326" marR="66326" marT="0" marB="0"/>
                </a:tc>
                <a:tc vMerge="1">
                  <a:txBody>
                    <a:bodyPr/>
                    <a:lstStyle/>
                    <a:p>
                      <a:endParaRPr lang="en-GB"/>
                    </a:p>
                  </a:txBody>
                  <a:tcPr/>
                </a:tc>
                <a:tc>
                  <a:txBody>
                    <a:bodyPr/>
                    <a:lstStyle/>
                    <a:p>
                      <a:pPr algn="ctr">
                        <a:spcAft>
                          <a:spcPts val="0"/>
                        </a:spcAft>
                      </a:pPr>
                      <a:r>
                        <a:rPr lang="en-GB" sz="700" dirty="0">
                          <a:effectLst/>
                          <a:latin typeface="SassoonPrimaryInfant" pitchFamily="2" charset="0"/>
                        </a:rPr>
                        <a:t> </a:t>
                      </a:r>
                      <a:endParaRPr lang="en-GB" sz="1200" dirty="0">
                        <a:effectLst/>
                        <a:latin typeface="SassoonPrimaryInfant" pitchFamily="2" charset="0"/>
                      </a:endParaRPr>
                    </a:p>
                    <a:p>
                      <a:pPr algn="ctr">
                        <a:spcAft>
                          <a:spcPts val="0"/>
                        </a:spcAft>
                      </a:pPr>
                      <a:r>
                        <a:rPr lang="en-GB" sz="700" dirty="0">
                          <a:effectLst/>
                          <a:latin typeface="SassoonPrimaryInfant" pitchFamily="2" charset="0"/>
                        </a:rPr>
                        <a:t>DIRT</a:t>
                      </a:r>
                      <a:endParaRPr lang="en-GB" sz="1200" dirty="0">
                        <a:effectLst/>
                        <a:latin typeface="SassoonPrimaryInfant" pitchFamily="2" charset="0"/>
                        <a:ea typeface="Times New Roman" panose="02020603050405020304" pitchFamily="18" charset="0"/>
                      </a:endParaRPr>
                    </a:p>
                  </a:txBody>
                  <a:tcPr marL="66326" marR="66326" marT="0" marB="0"/>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54415644"/>
                  </a:ext>
                </a:extLst>
              </a:tr>
              <a:tr h="713256">
                <a:tc rowSpan="2">
                  <a:txBody>
                    <a:bodyPr/>
                    <a:lstStyle/>
                    <a:p>
                      <a:pPr algn="ctr">
                        <a:spcAft>
                          <a:spcPts val="0"/>
                        </a:spcAft>
                      </a:pPr>
                      <a:r>
                        <a:rPr lang="en-GB" sz="700" kern="0" dirty="0">
                          <a:solidFill>
                            <a:srgbClr val="FF3300"/>
                          </a:solidFill>
                          <a:effectLst/>
                          <a:latin typeface="SassoonPrimaryInfant" pitchFamily="2" charset="0"/>
                        </a:rPr>
                        <a:t> </a:t>
                      </a:r>
                      <a:endParaRPr lang="en-GB" sz="1000" kern="0" dirty="0">
                        <a:solidFill>
                          <a:srgbClr val="FF3300"/>
                        </a:solidFill>
                        <a:effectLst/>
                        <a:latin typeface="SassoonPrimaryInfant" pitchFamily="2" charset="0"/>
                      </a:endParaRPr>
                    </a:p>
                    <a:p>
                      <a:pPr algn="ctr">
                        <a:spcAft>
                          <a:spcPts val="0"/>
                        </a:spcAft>
                      </a:pPr>
                      <a:r>
                        <a:rPr lang="en-GB" sz="700" kern="0" dirty="0">
                          <a:solidFill>
                            <a:srgbClr val="FF3300"/>
                          </a:solidFill>
                          <a:effectLst/>
                          <a:latin typeface="SassoonPrimaryInfant" pitchFamily="2" charset="0"/>
                        </a:rPr>
                        <a:t>TUESDAY</a:t>
                      </a:r>
                      <a:endParaRPr lang="en-GB" sz="1000" kern="0" dirty="0">
                        <a:solidFill>
                          <a:srgbClr val="FF3300"/>
                        </a:solidFill>
                        <a:effectLst/>
                        <a:latin typeface="SassoonPrimaryInfant" pitchFamily="2" charset="0"/>
                      </a:endParaRPr>
                    </a:p>
                    <a:p>
                      <a:pPr algn="ctr">
                        <a:spcAft>
                          <a:spcPts val="0"/>
                        </a:spcAft>
                      </a:pPr>
                      <a:r>
                        <a:rPr lang="en-GB" sz="700" dirty="0">
                          <a:solidFill>
                            <a:srgbClr val="FF3300"/>
                          </a:solidFill>
                          <a:effectLst/>
                          <a:latin typeface="SassoonPrimaryInfant" pitchFamily="2" charset="0"/>
                        </a:rPr>
                        <a:t> </a:t>
                      </a:r>
                      <a:endParaRPr lang="en-GB" sz="1200" dirty="0">
                        <a:solidFill>
                          <a:srgbClr val="FF3300"/>
                        </a:solidFill>
                        <a:effectLst/>
                        <a:latin typeface="SassoonPrimaryInfant" pitchFamily="2" charset="0"/>
                        <a:ea typeface="Times New Roman" panose="02020603050405020304" pitchFamily="18" charset="0"/>
                      </a:endParaRPr>
                    </a:p>
                  </a:txBody>
                  <a:tcPr marL="66326" marR="66326" marT="0" marB="0"/>
                </a:tc>
                <a:tc>
                  <a:txBody>
                    <a:bodyPr/>
                    <a:lstStyle/>
                    <a:p>
                      <a:pPr algn="ctr">
                        <a:spcAft>
                          <a:spcPts val="0"/>
                        </a:spcAft>
                      </a:pPr>
                      <a:r>
                        <a:rPr lang="en-GB" sz="700" dirty="0">
                          <a:effectLst/>
                          <a:latin typeface="SassoonPrimaryInfant" pitchFamily="2" charset="0"/>
                        </a:rPr>
                        <a:t>Temp.</a:t>
                      </a:r>
                      <a:endParaRPr lang="en-GB" sz="1200" dirty="0">
                        <a:effectLst/>
                        <a:latin typeface="SassoonPrimaryInfant" pitchFamily="2" charset="0"/>
                      </a:endParaRPr>
                    </a:p>
                    <a:p>
                      <a:pPr algn="ctr">
                        <a:spcAft>
                          <a:spcPts val="0"/>
                        </a:spcAft>
                      </a:pPr>
                      <a:r>
                        <a:rPr lang="en-GB" sz="700" dirty="0">
                          <a:effectLst/>
                          <a:latin typeface="SassoonPrimaryInfant" pitchFamily="2" charset="0"/>
                        </a:rPr>
                        <a:t>Hand Washing</a:t>
                      </a:r>
                      <a:r>
                        <a:rPr lang="en-GB" sz="700" dirty="0" smtClean="0">
                          <a:effectLst/>
                          <a:latin typeface="SassoonPrimaryInfant" pitchFamily="2" charset="0"/>
                        </a:rPr>
                        <a:t>/</a:t>
                      </a:r>
                    </a:p>
                    <a:p>
                      <a:pPr algn="ctr">
                        <a:spcAft>
                          <a:spcPts val="0"/>
                        </a:spcAft>
                      </a:pPr>
                      <a:r>
                        <a:rPr lang="en-GB" sz="700" dirty="0" smtClean="0">
                          <a:effectLst/>
                          <a:latin typeface="SassoonPrimaryInfant" pitchFamily="2" charset="0"/>
                        </a:rPr>
                        <a:t>Sanitise</a:t>
                      </a:r>
                      <a:endParaRPr lang="en-GB" sz="1200" dirty="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a:effectLst/>
                          <a:latin typeface="SassoonPrimaryInfant" pitchFamily="2" charset="0"/>
                        </a:rPr>
                        <a:t>I</a:t>
                      </a:r>
                      <a:endParaRPr lang="en-GB" sz="1200">
                        <a:effectLst/>
                        <a:latin typeface="SassoonPrimaryInfant" pitchFamily="2" charset="0"/>
                      </a:endParaRPr>
                    </a:p>
                    <a:p>
                      <a:pPr algn="ctr">
                        <a:spcAft>
                          <a:spcPts val="0"/>
                        </a:spcAft>
                      </a:pPr>
                      <a:r>
                        <a:rPr lang="en-GB" sz="700">
                          <a:effectLst/>
                          <a:latin typeface="SassoonPrimaryInfant" pitchFamily="2" charset="0"/>
                        </a:rPr>
                        <a:t>N</a:t>
                      </a:r>
                      <a:endParaRPr lang="en-GB" sz="1200">
                        <a:effectLst/>
                        <a:latin typeface="SassoonPrimaryInfant" pitchFamily="2" charset="0"/>
                      </a:endParaRPr>
                    </a:p>
                    <a:p>
                      <a:pPr algn="ctr">
                        <a:spcAft>
                          <a:spcPts val="0"/>
                        </a:spcAft>
                      </a:pPr>
                      <a:r>
                        <a:rPr lang="en-GB" sz="700">
                          <a:effectLst/>
                          <a:latin typeface="SassoonPrimaryInfant" pitchFamily="2" charset="0"/>
                        </a:rPr>
                        <a:t>G</a:t>
                      </a:r>
                      <a:endParaRPr lang="en-GB" sz="120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a:effectLst/>
                          <a:latin typeface="SassoonPrimaryInfant" pitchFamily="2" charset="0"/>
                        </a:rPr>
                        <a:t>M</a:t>
                      </a:r>
                      <a:endParaRPr lang="en-GB" sz="1200">
                        <a:effectLst/>
                        <a:latin typeface="SassoonPrimaryInfant" pitchFamily="2" charset="0"/>
                      </a:endParaRPr>
                    </a:p>
                    <a:p>
                      <a:pPr algn="ctr">
                        <a:spcAft>
                          <a:spcPts val="0"/>
                        </a:spcAft>
                      </a:pPr>
                      <a:r>
                        <a:rPr lang="en-GB" sz="700">
                          <a:effectLst/>
                          <a:latin typeface="SassoonPrimaryInfant" pitchFamily="2" charset="0"/>
                        </a:rPr>
                        <a:t>M</a:t>
                      </a:r>
                      <a:endParaRPr lang="en-GB" sz="1200">
                        <a:effectLst/>
                        <a:latin typeface="SassoonPrimaryInfant" pitchFamily="2" charset="0"/>
                      </a:endParaRPr>
                    </a:p>
                    <a:p>
                      <a:pPr algn="ctr">
                        <a:spcAft>
                          <a:spcPts val="0"/>
                        </a:spcAft>
                      </a:pPr>
                      <a:r>
                        <a:rPr lang="en-GB" sz="700">
                          <a:effectLst/>
                          <a:latin typeface="SassoonPrimaryInfant" pitchFamily="2" charset="0"/>
                        </a:rPr>
                        <a:t>A</a:t>
                      </a:r>
                      <a:endParaRPr lang="en-GB" sz="1200">
                        <a:effectLst/>
                        <a:latin typeface="SassoonPrimaryInfant" pitchFamily="2" charset="0"/>
                      </a:endParaRPr>
                    </a:p>
                    <a:p>
                      <a:pPr algn="ctr">
                        <a:spcAft>
                          <a:spcPts val="0"/>
                        </a:spcAft>
                      </a:pPr>
                      <a:r>
                        <a:rPr lang="en-GB" sz="700">
                          <a:effectLst/>
                          <a:latin typeface="SassoonPrimaryInfant" pitchFamily="2" charset="0"/>
                        </a:rPr>
                        <a:t>T</a:t>
                      </a:r>
                      <a:endParaRPr lang="en-GB" sz="1200">
                        <a:effectLst/>
                        <a:latin typeface="SassoonPrimaryInfant" pitchFamily="2" charset="0"/>
                      </a:endParaRPr>
                    </a:p>
                    <a:p>
                      <a:pPr algn="ctr">
                        <a:spcAft>
                          <a:spcPts val="0"/>
                        </a:spcAft>
                      </a:pPr>
                      <a:r>
                        <a:rPr lang="en-GB" sz="700">
                          <a:effectLst/>
                          <a:latin typeface="SassoonPrimaryInfant" pitchFamily="2" charset="0"/>
                        </a:rPr>
                        <a:t>H</a:t>
                      </a:r>
                      <a:endParaRPr lang="en-GB" sz="1200">
                        <a:effectLst/>
                        <a:latin typeface="SassoonPrimaryInfant" pitchFamily="2" charset="0"/>
                      </a:endParaRPr>
                    </a:p>
                    <a:p>
                      <a:pPr algn="ctr">
                        <a:spcAft>
                          <a:spcPts val="0"/>
                        </a:spcAft>
                      </a:pPr>
                      <a:r>
                        <a:rPr lang="en-GB" sz="700">
                          <a:effectLst/>
                          <a:latin typeface="SassoonPrimaryInfant" pitchFamily="2" charset="0"/>
                        </a:rPr>
                        <a:t>S</a:t>
                      </a:r>
                      <a:endParaRPr lang="en-GB" sz="1200">
                        <a:effectLst/>
                        <a:latin typeface="SassoonPrimaryInfant" pitchFamily="2" charset="0"/>
                        <a:ea typeface="Times New Roman" panose="02020603050405020304" pitchFamily="18" charset="0"/>
                      </a:endParaRPr>
                    </a:p>
                  </a:txBody>
                  <a:tcPr marL="66326" marR="66326" marT="0" marB="0"/>
                </a:tc>
                <a:tc rowSpan="2">
                  <a:txBody>
                    <a:bodyPr/>
                    <a:lstStyle/>
                    <a:p>
                      <a:pPr>
                        <a:spcAft>
                          <a:spcPts val="0"/>
                        </a:spcAft>
                      </a:pPr>
                      <a:r>
                        <a:rPr lang="en-GB" sz="700" dirty="0">
                          <a:solidFill>
                            <a:srgbClr val="FF0000"/>
                          </a:solidFill>
                          <a:effectLst/>
                          <a:latin typeface="SassoonPrimaryInfant" pitchFamily="2" charset="0"/>
                        </a:rPr>
                        <a:t>MATHEMATICS</a:t>
                      </a:r>
                      <a:endParaRPr lang="en-GB" sz="1200" dirty="0">
                        <a:solidFill>
                          <a:srgbClr val="FF0000"/>
                        </a:solidFill>
                        <a:effectLst/>
                        <a:latin typeface="SassoonPrimaryInfant" pitchFamily="2" charset="0"/>
                      </a:endParaRPr>
                    </a:p>
                    <a:p>
                      <a:pPr algn="ctr">
                        <a:spcAft>
                          <a:spcPts val="0"/>
                        </a:spcAft>
                      </a:pPr>
                      <a:r>
                        <a:rPr lang="en-GB" sz="700" dirty="0">
                          <a:solidFill>
                            <a:srgbClr val="FF0000"/>
                          </a:solidFill>
                          <a:effectLst/>
                          <a:latin typeface="SassoonPrimaryInfant" pitchFamily="2" charset="0"/>
                        </a:rPr>
                        <a:t>&amp;</a:t>
                      </a:r>
                      <a:endParaRPr lang="en-GB" sz="1200" dirty="0">
                        <a:solidFill>
                          <a:srgbClr val="FF0000"/>
                        </a:solidFill>
                        <a:effectLst/>
                        <a:latin typeface="SassoonPrimaryInfant" pitchFamily="2" charset="0"/>
                      </a:endParaRPr>
                    </a:p>
                    <a:p>
                      <a:pPr algn="ctr">
                        <a:spcAft>
                          <a:spcPts val="0"/>
                        </a:spcAft>
                      </a:pPr>
                      <a:r>
                        <a:rPr lang="en-GB" sz="700" dirty="0">
                          <a:solidFill>
                            <a:srgbClr val="FF0000"/>
                          </a:solidFill>
                          <a:effectLst/>
                          <a:latin typeface="SassoonPrimaryInfant" pitchFamily="2" charset="0"/>
                        </a:rPr>
                        <a:t>NUMERACY</a:t>
                      </a:r>
                      <a:endParaRPr lang="en-GB" sz="1200" dirty="0">
                        <a:solidFill>
                          <a:srgbClr val="FF0000"/>
                        </a:solidFill>
                        <a:effectLst/>
                        <a:latin typeface="SassoonPrimaryInfant" pitchFamily="2" charset="0"/>
                      </a:endParaRPr>
                    </a:p>
                    <a:p>
                      <a:pPr algn="ctr">
                        <a:spcAft>
                          <a:spcPts val="0"/>
                        </a:spcAft>
                      </a:pPr>
                      <a:r>
                        <a:rPr lang="en-GB" sz="700" dirty="0">
                          <a:solidFill>
                            <a:srgbClr val="FF0000"/>
                          </a:solidFill>
                          <a:effectLst/>
                          <a:latin typeface="SassoonPrimaryInfant" pitchFamily="2" charset="0"/>
                        </a:rPr>
                        <a:t>Feedback</a:t>
                      </a:r>
                      <a:endParaRPr lang="en-GB" sz="1200" dirty="0">
                        <a:solidFill>
                          <a:srgbClr val="FF0000"/>
                        </a:solidFill>
                        <a:effectLst/>
                        <a:latin typeface="SassoonPrimaryInfant" pitchFamily="2" charset="0"/>
                      </a:endParaRPr>
                    </a:p>
                    <a:p>
                      <a:pPr algn="ctr">
                        <a:spcAft>
                          <a:spcPts val="0"/>
                        </a:spcAft>
                      </a:pPr>
                      <a:r>
                        <a:rPr lang="en-GB" sz="700" dirty="0">
                          <a:solidFill>
                            <a:srgbClr val="FF0000"/>
                          </a:solidFill>
                          <a:effectLst/>
                          <a:latin typeface="SassoonPrimaryInfant" pitchFamily="2" charset="0"/>
                        </a:rPr>
                        <a:t>Number</a:t>
                      </a:r>
                      <a:endParaRPr lang="en-GB" sz="1200" dirty="0">
                        <a:solidFill>
                          <a:srgbClr val="FF0000"/>
                        </a:solidFill>
                        <a:effectLst/>
                        <a:latin typeface="SassoonPrimaryInfant" pitchFamily="2" charset="0"/>
                        <a:ea typeface="Times New Roman" panose="02020603050405020304" pitchFamily="18" charset="0"/>
                      </a:endParaRPr>
                    </a:p>
                  </a:txBody>
                  <a:tcPr marL="66326" marR="66326" marT="0" marB="0"/>
                </a:tc>
                <a:tc>
                  <a:txBody>
                    <a:bodyPr/>
                    <a:lstStyle/>
                    <a:p>
                      <a:pPr algn="ctr">
                        <a:spcAft>
                          <a:spcPts val="0"/>
                        </a:spcAft>
                      </a:pPr>
                      <a:r>
                        <a:rPr lang="en-GB" sz="700">
                          <a:effectLst/>
                          <a:latin typeface="SassoonPrimaryInfant" pitchFamily="2" charset="0"/>
                        </a:rPr>
                        <a:t>Toilet.</a:t>
                      </a:r>
                      <a:endParaRPr lang="en-GB" sz="1200">
                        <a:effectLst/>
                        <a:latin typeface="SassoonPrimaryInfant" pitchFamily="2" charset="0"/>
                      </a:endParaRPr>
                    </a:p>
                    <a:p>
                      <a:pPr>
                        <a:spcAft>
                          <a:spcPts val="0"/>
                        </a:spcAft>
                      </a:pPr>
                      <a:r>
                        <a:rPr lang="en-GB" sz="700">
                          <a:effectLst/>
                          <a:latin typeface="SassoonPrimaryInfant" pitchFamily="2" charset="0"/>
                        </a:rPr>
                        <a:t>Hand Washing/Sanitise</a:t>
                      </a:r>
                      <a:endParaRPr lang="en-GB" sz="1200">
                        <a:effectLst/>
                        <a:latin typeface="SassoonPrimaryInfant" pitchFamily="2" charset="0"/>
                        <a:ea typeface="Times New Roman" panose="02020603050405020304" pitchFamily="18" charset="0"/>
                      </a:endParaRPr>
                    </a:p>
                  </a:txBody>
                  <a:tcPr marL="66326" marR="66326" marT="0" marB="0"/>
                </a:tc>
                <a:tc rowSpan="2">
                  <a:txBody>
                    <a:bodyPr/>
                    <a:lstStyle/>
                    <a:p>
                      <a:pPr>
                        <a:spcAft>
                          <a:spcPts val="0"/>
                        </a:spcAft>
                      </a:pPr>
                      <a:r>
                        <a:rPr lang="en-GB" sz="700">
                          <a:effectLst/>
                          <a:latin typeface="SassoonPrimaryInfant" pitchFamily="2" charset="0"/>
                        </a:rPr>
                        <a:t> </a:t>
                      </a:r>
                      <a:endParaRPr lang="en-GB" sz="1200">
                        <a:effectLst/>
                        <a:latin typeface="SassoonPrimaryInfant" pitchFamily="2" charset="0"/>
                      </a:endParaRPr>
                    </a:p>
                    <a:p>
                      <a:pPr>
                        <a:spcAft>
                          <a:spcPts val="0"/>
                        </a:spcAft>
                      </a:pPr>
                      <a:r>
                        <a:rPr lang="en-GB" sz="700">
                          <a:effectLst/>
                          <a:latin typeface="SassoonPrimaryInfant" pitchFamily="2" charset="0"/>
                        </a:rPr>
                        <a:t> </a:t>
                      </a:r>
                      <a:endParaRPr lang="en-GB" sz="1200">
                        <a:effectLst/>
                        <a:latin typeface="SassoonPrimaryInfant" pitchFamily="2" charset="0"/>
                      </a:endParaRPr>
                    </a:p>
                    <a:p>
                      <a:pPr algn="ctr">
                        <a:spcAft>
                          <a:spcPts val="0"/>
                        </a:spcAft>
                      </a:pPr>
                      <a:r>
                        <a:rPr lang="en-GB" sz="700">
                          <a:effectLst/>
                          <a:latin typeface="SassoonPrimaryInfant" pitchFamily="2" charset="0"/>
                        </a:rPr>
                        <a:t>R</a:t>
                      </a:r>
                      <a:endParaRPr lang="en-GB" sz="1200">
                        <a:effectLst/>
                        <a:latin typeface="SassoonPrimaryInfant" pitchFamily="2" charset="0"/>
                        <a:ea typeface="Times New Roman" panose="02020603050405020304" pitchFamily="18" charset="0"/>
                      </a:endParaRPr>
                    </a:p>
                  </a:txBody>
                  <a:tcPr marL="66326" marR="66326" marT="0" marB="0"/>
                </a:tc>
                <a:tc>
                  <a:txBody>
                    <a:bodyPr/>
                    <a:lstStyle/>
                    <a:p>
                      <a:pPr algn="ctr">
                        <a:spcAft>
                          <a:spcPts val="0"/>
                        </a:spcAft>
                      </a:pPr>
                      <a:r>
                        <a:rPr lang="en-GB" sz="700" dirty="0">
                          <a:effectLst/>
                          <a:latin typeface="SassoonPrimaryInfant" pitchFamily="2" charset="0"/>
                        </a:rPr>
                        <a:t>Classroom Cleaning</a:t>
                      </a:r>
                      <a:endParaRPr lang="en-GB" sz="1200" dirty="0">
                        <a:effectLst/>
                        <a:latin typeface="SassoonPrimaryInfant" pitchFamily="2" charset="0"/>
                      </a:endParaRPr>
                    </a:p>
                    <a:p>
                      <a:pPr>
                        <a:spcAft>
                          <a:spcPts val="0"/>
                        </a:spcAft>
                      </a:pPr>
                      <a:r>
                        <a:rPr lang="en-GB" sz="700" dirty="0">
                          <a:effectLst/>
                          <a:latin typeface="SassoonPrimaryInfant" pitchFamily="2" charset="0"/>
                        </a:rPr>
                        <a:t>        Silent        </a:t>
                      </a:r>
                      <a:endParaRPr lang="en-GB" sz="1200" dirty="0">
                        <a:effectLst/>
                        <a:latin typeface="SassoonPrimaryInfant" pitchFamily="2" charset="0"/>
                      </a:endParaRPr>
                    </a:p>
                    <a:p>
                      <a:pPr>
                        <a:spcAft>
                          <a:spcPts val="0"/>
                        </a:spcAft>
                      </a:pPr>
                      <a:r>
                        <a:rPr lang="en-GB" sz="700" dirty="0">
                          <a:effectLst/>
                          <a:latin typeface="SassoonPrimaryInfant" pitchFamily="2" charset="0"/>
                        </a:rPr>
                        <a:t>    Reading/AR</a:t>
                      </a:r>
                      <a:endParaRPr lang="en-GB" sz="1200" dirty="0">
                        <a:effectLst/>
                        <a:latin typeface="SassoonPrimaryInfant" pitchFamily="2" charset="0"/>
                      </a:endParaRPr>
                    </a:p>
                    <a:p>
                      <a:pPr>
                        <a:spcAft>
                          <a:spcPts val="0"/>
                        </a:spcAft>
                      </a:pPr>
                      <a:r>
                        <a:rPr lang="en-GB" sz="700" dirty="0">
                          <a:effectLst/>
                          <a:latin typeface="SassoonPrimaryInfant" pitchFamily="2" charset="0"/>
                        </a:rPr>
                        <a:t> </a:t>
                      </a:r>
                      <a:endParaRPr lang="en-GB" sz="1200" dirty="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dirty="0">
                          <a:solidFill>
                            <a:srgbClr val="0070C0"/>
                          </a:solidFill>
                          <a:effectLst/>
                          <a:latin typeface="SassoonPrimaryInfant" pitchFamily="2" charset="0"/>
                        </a:rPr>
                        <a:t>LANGUAGE</a:t>
                      </a:r>
                      <a:endParaRPr lang="en-GB" sz="1200" dirty="0">
                        <a:solidFill>
                          <a:srgbClr val="0070C0"/>
                        </a:solidFill>
                        <a:effectLst/>
                        <a:latin typeface="SassoonPrimaryInfant" pitchFamily="2" charset="0"/>
                      </a:endParaRPr>
                    </a:p>
                    <a:p>
                      <a:pPr algn="ctr">
                        <a:spcAft>
                          <a:spcPts val="0"/>
                        </a:spcAft>
                      </a:pPr>
                      <a:r>
                        <a:rPr lang="en-GB" sz="700" dirty="0">
                          <a:solidFill>
                            <a:srgbClr val="0070C0"/>
                          </a:solidFill>
                          <a:effectLst/>
                          <a:latin typeface="SassoonPrimaryInfant" pitchFamily="2" charset="0"/>
                        </a:rPr>
                        <a:t>&amp;</a:t>
                      </a:r>
                      <a:endParaRPr lang="en-GB" sz="1000" dirty="0">
                        <a:solidFill>
                          <a:srgbClr val="0070C0"/>
                        </a:solidFill>
                        <a:effectLst/>
                        <a:latin typeface="SassoonPrimaryInfant" pitchFamily="2" charset="0"/>
                      </a:endParaRPr>
                    </a:p>
                    <a:p>
                      <a:pPr algn="ctr">
                        <a:spcAft>
                          <a:spcPts val="0"/>
                        </a:spcAft>
                      </a:pPr>
                      <a:r>
                        <a:rPr lang="en-GB" sz="700" dirty="0">
                          <a:solidFill>
                            <a:srgbClr val="0070C0"/>
                          </a:solidFill>
                          <a:effectLst/>
                          <a:latin typeface="SassoonPrimaryInfant" pitchFamily="2" charset="0"/>
                        </a:rPr>
                        <a:t>LITERACY</a:t>
                      </a:r>
                      <a:endParaRPr lang="en-GB" sz="1000" dirty="0">
                        <a:solidFill>
                          <a:srgbClr val="0070C0"/>
                        </a:solidFill>
                        <a:effectLst/>
                        <a:latin typeface="SassoonPrimaryInfant" pitchFamily="2" charset="0"/>
                      </a:endParaRPr>
                    </a:p>
                    <a:p>
                      <a:pPr algn="ctr">
                        <a:spcAft>
                          <a:spcPts val="0"/>
                        </a:spcAft>
                      </a:pPr>
                      <a:r>
                        <a:rPr lang="en-GB" sz="700" dirty="0">
                          <a:solidFill>
                            <a:srgbClr val="0070C0"/>
                          </a:solidFill>
                          <a:effectLst/>
                          <a:latin typeface="SassoonPrimaryInfant" pitchFamily="2" charset="0"/>
                        </a:rPr>
                        <a:t>Feedback</a:t>
                      </a:r>
                      <a:endParaRPr lang="en-GB" sz="1200" dirty="0">
                        <a:solidFill>
                          <a:srgbClr val="0070C0"/>
                        </a:solidFill>
                        <a:effectLst/>
                        <a:latin typeface="SassoonPrimaryInfant" pitchFamily="2" charset="0"/>
                      </a:endParaRPr>
                    </a:p>
                    <a:p>
                      <a:pPr algn="ctr">
                        <a:spcAft>
                          <a:spcPts val="0"/>
                        </a:spcAft>
                      </a:pPr>
                      <a:r>
                        <a:rPr lang="en-GB" sz="700" dirty="0">
                          <a:solidFill>
                            <a:srgbClr val="0070C0"/>
                          </a:solidFill>
                          <a:effectLst/>
                          <a:latin typeface="SassoonPrimaryInfant" pitchFamily="2" charset="0"/>
                        </a:rPr>
                        <a:t>Grammar &amp; Punctuation</a:t>
                      </a:r>
                      <a:endParaRPr lang="en-GB" sz="1200" dirty="0">
                        <a:solidFill>
                          <a:srgbClr val="0070C0"/>
                        </a:solidFill>
                        <a:effectLst/>
                        <a:latin typeface="SassoonPrimaryInfant" pitchFamily="2" charset="0"/>
                      </a:endParaRPr>
                    </a:p>
                    <a:p>
                      <a:pPr algn="ctr">
                        <a:spcAft>
                          <a:spcPts val="0"/>
                        </a:spcAft>
                      </a:pPr>
                      <a:r>
                        <a:rPr lang="en-GB" sz="700" dirty="0">
                          <a:solidFill>
                            <a:srgbClr val="0070C0"/>
                          </a:solidFill>
                          <a:effectLst/>
                          <a:latin typeface="SassoonPrimaryInfant" pitchFamily="2" charset="0"/>
                        </a:rPr>
                        <a:t>(Reading Groups)</a:t>
                      </a:r>
                      <a:endParaRPr lang="en-GB" sz="1200" dirty="0">
                        <a:solidFill>
                          <a:srgbClr val="0070C0"/>
                        </a:solidFill>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a:effectLst/>
                          <a:latin typeface="SassoonPrimaryInfant" pitchFamily="2" charset="0"/>
                        </a:rPr>
                        <a:t>Daily Mile </a:t>
                      </a:r>
                      <a:endParaRPr lang="en-GB" sz="1200">
                        <a:effectLst/>
                        <a:latin typeface="SassoonPrimaryInfant" pitchFamily="2" charset="0"/>
                      </a:endParaRPr>
                    </a:p>
                    <a:p>
                      <a:pPr algn="ctr">
                        <a:spcAft>
                          <a:spcPts val="0"/>
                        </a:spcAft>
                      </a:pPr>
                      <a:r>
                        <a:rPr lang="en-GB" sz="700">
                          <a:effectLst/>
                          <a:latin typeface="SassoonPrimaryInfant" pitchFamily="2" charset="0"/>
                        </a:rPr>
                        <a:t>Toilet.</a:t>
                      </a:r>
                      <a:endParaRPr lang="en-GB" sz="1200">
                        <a:effectLst/>
                        <a:latin typeface="SassoonPrimaryInfant" pitchFamily="2" charset="0"/>
                      </a:endParaRPr>
                    </a:p>
                    <a:p>
                      <a:pPr algn="ctr">
                        <a:spcAft>
                          <a:spcPts val="0"/>
                        </a:spcAft>
                      </a:pPr>
                      <a:r>
                        <a:rPr lang="en-GB" sz="700">
                          <a:effectLst/>
                          <a:latin typeface="SassoonPrimaryInfant" pitchFamily="2" charset="0"/>
                        </a:rPr>
                        <a:t>Hand Washing/Sanitise</a:t>
                      </a:r>
                      <a:endParaRPr lang="en-GB" sz="120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a:effectLst/>
                          <a:latin typeface="SassoonPrimaryInfant" pitchFamily="2" charset="0"/>
                        </a:rPr>
                        <a:t>Classroom</a:t>
                      </a:r>
                      <a:endParaRPr lang="en-GB" sz="1200">
                        <a:effectLst/>
                        <a:latin typeface="SassoonPrimaryInfant" pitchFamily="2" charset="0"/>
                      </a:endParaRPr>
                    </a:p>
                    <a:p>
                      <a:pPr algn="ctr">
                        <a:spcAft>
                          <a:spcPts val="0"/>
                        </a:spcAft>
                      </a:pPr>
                      <a:r>
                        <a:rPr lang="en-GB" sz="700">
                          <a:effectLst/>
                          <a:latin typeface="SassoonPrimaryInfant" pitchFamily="2" charset="0"/>
                        </a:rPr>
                        <a:t>Cleaning</a:t>
                      </a:r>
                      <a:endParaRPr lang="en-GB" sz="1200">
                        <a:effectLst/>
                        <a:latin typeface="SassoonPrimaryInfant" pitchFamily="2" charset="0"/>
                      </a:endParaRPr>
                    </a:p>
                    <a:p>
                      <a:pPr algn="ctr">
                        <a:spcAft>
                          <a:spcPts val="0"/>
                        </a:spcAft>
                      </a:pPr>
                      <a:r>
                        <a:rPr lang="en-GB" sz="700">
                          <a:effectLst/>
                          <a:latin typeface="SassoonPrimaryInfant" pitchFamily="2" charset="0"/>
                        </a:rPr>
                        <a:t> </a:t>
                      </a:r>
                      <a:endParaRPr lang="en-GB" sz="1200">
                        <a:effectLst/>
                        <a:latin typeface="SassoonPrimaryInfant" pitchFamily="2" charset="0"/>
                      </a:endParaRPr>
                    </a:p>
                    <a:p>
                      <a:pPr>
                        <a:spcAft>
                          <a:spcPts val="0"/>
                        </a:spcAft>
                      </a:pPr>
                      <a:r>
                        <a:rPr lang="en-GB" sz="700">
                          <a:effectLst/>
                          <a:latin typeface="SassoonPrimaryInfant" pitchFamily="2" charset="0"/>
                        </a:rPr>
                        <a:t>   U</a:t>
                      </a:r>
                      <a:endParaRPr lang="en-GB" sz="120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tabLst>
                          <a:tab pos="876300" algn="l"/>
                        </a:tabLst>
                      </a:pPr>
                      <a:r>
                        <a:rPr lang="en-GB" sz="700">
                          <a:effectLst/>
                          <a:latin typeface="SassoonPrimaryInfant" pitchFamily="2" charset="0"/>
                        </a:rPr>
                        <a:t>R</a:t>
                      </a:r>
                      <a:endParaRPr lang="en-GB" sz="1200">
                        <a:effectLst/>
                        <a:latin typeface="SassoonPrimaryInfant" pitchFamily="2" charset="0"/>
                      </a:endParaRPr>
                    </a:p>
                    <a:p>
                      <a:pPr algn="ctr">
                        <a:spcAft>
                          <a:spcPts val="0"/>
                        </a:spcAft>
                        <a:tabLst>
                          <a:tab pos="876300" algn="l"/>
                        </a:tabLst>
                      </a:pPr>
                      <a:r>
                        <a:rPr lang="en-GB" sz="700">
                          <a:effectLst/>
                          <a:latin typeface="SassoonPrimaryInfant" pitchFamily="2" charset="0"/>
                        </a:rPr>
                        <a:t>K</a:t>
                      </a:r>
                      <a:endParaRPr lang="en-GB" sz="1200">
                        <a:effectLst/>
                        <a:latin typeface="SassoonPrimaryInfant" pitchFamily="2" charset="0"/>
                      </a:endParaRPr>
                    </a:p>
                    <a:p>
                      <a:pPr algn="ctr">
                        <a:spcAft>
                          <a:spcPts val="0"/>
                        </a:spcAft>
                        <a:tabLst>
                          <a:tab pos="876300" algn="l"/>
                        </a:tabLst>
                      </a:pPr>
                      <a:r>
                        <a:rPr lang="en-GB" sz="700">
                          <a:effectLst/>
                          <a:latin typeface="SassoonPrimaryInfant" pitchFamily="2" charset="0"/>
                        </a:rPr>
                        <a:t> </a:t>
                      </a:r>
                      <a:endParaRPr lang="en-GB" sz="1200">
                        <a:effectLst/>
                        <a:latin typeface="SassoonPrimaryInfant" pitchFamily="2" charset="0"/>
                      </a:endParaRPr>
                    </a:p>
                    <a:p>
                      <a:pPr algn="ctr">
                        <a:spcAft>
                          <a:spcPts val="0"/>
                        </a:spcAft>
                        <a:tabLst>
                          <a:tab pos="876300" algn="l"/>
                        </a:tabLst>
                      </a:pPr>
                      <a:r>
                        <a:rPr lang="en-GB" sz="700">
                          <a:effectLst/>
                          <a:latin typeface="SassoonPrimaryInfant" pitchFamily="2" charset="0"/>
                        </a:rPr>
                        <a:t> </a:t>
                      </a:r>
                      <a:endParaRPr lang="en-GB" sz="1200">
                        <a:effectLst/>
                        <a:latin typeface="SassoonPrimaryInfant" pitchFamily="2" charset="0"/>
                      </a:endParaRPr>
                    </a:p>
                    <a:p>
                      <a:pPr algn="ctr">
                        <a:spcAft>
                          <a:spcPts val="0"/>
                        </a:spcAft>
                        <a:tabLst>
                          <a:tab pos="876300" algn="l"/>
                        </a:tabLst>
                      </a:pPr>
                      <a:r>
                        <a:rPr lang="en-GB" sz="700">
                          <a:effectLst/>
                          <a:latin typeface="SassoonPrimaryInfant" pitchFamily="2" charset="0"/>
                        </a:rPr>
                        <a:t>D</a:t>
                      </a:r>
                      <a:endParaRPr lang="en-GB" sz="1200">
                        <a:effectLst/>
                        <a:latin typeface="SassoonPrimaryInfant" pitchFamily="2" charset="0"/>
                      </a:endParaRPr>
                    </a:p>
                    <a:p>
                      <a:pPr algn="ctr">
                        <a:spcAft>
                          <a:spcPts val="0"/>
                        </a:spcAft>
                      </a:pPr>
                      <a:r>
                        <a:rPr lang="en-GB" sz="700">
                          <a:effectLst/>
                          <a:latin typeface="SassoonPrimaryInfant" pitchFamily="2" charset="0"/>
                        </a:rPr>
                        <a:t>I</a:t>
                      </a:r>
                      <a:endParaRPr lang="en-GB" sz="120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dirty="0">
                          <a:solidFill>
                            <a:srgbClr val="7030A0"/>
                          </a:solidFill>
                          <a:effectLst/>
                          <a:latin typeface="SassoonPrimaryInfant" pitchFamily="2" charset="0"/>
                        </a:rPr>
                        <a:t> </a:t>
                      </a:r>
                      <a:endParaRPr lang="en-GB" sz="1200" dirty="0">
                        <a:solidFill>
                          <a:srgbClr val="7030A0"/>
                        </a:solidFill>
                        <a:effectLst/>
                        <a:latin typeface="SassoonPrimaryInfant" pitchFamily="2" charset="0"/>
                      </a:endParaRPr>
                    </a:p>
                    <a:p>
                      <a:pPr algn="ctr">
                        <a:spcAft>
                          <a:spcPts val="0"/>
                        </a:spcAft>
                      </a:pPr>
                      <a:r>
                        <a:rPr lang="en-GB" sz="700" dirty="0">
                          <a:solidFill>
                            <a:srgbClr val="7030A0"/>
                          </a:solidFill>
                          <a:effectLst/>
                          <a:latin typeface="SassoonPrimaryInfant" pitchFamily="2" charset="0"/>
                        </a:rPr>
                        <a:t>THE ARTS</a:t>
                      </a:r>
                      <a:endParaRPr lang="en-GB" sz="1200" dirty="0">
                        <a:solidFill>
                          <a:srgbClr val="7030A0"/>
                        </a:solidFill>
                        <a:effectLst/>
                        <a:latin typeface="SassoonPrimaryInfant" pitchFamily="2" charset="0"/>
                      </a:endParaRPr>
                    </a:p>
                    <a:p>
                      <a:pPr algn="ctr">
                        <a:spcAft>
                          <a:spcPts val="0"/>
                        </a:spcAft>
                      </a:pPr>
                      <a:r>
                        <a:rPr lang="en-GB" sz="700" dirty="0">
                          <a:solidFill>
                            <a:srgbClr val="7030A0"/>
                          </a:solidFill>
                          <a:effectLst/>
                          <a:latin typeface="SassoonPrimaryInfant" pitchFamily="2" charset="0"/>
                        </a:rPr>
                        <a:t>Art &amp; Design</a:t>
                      </a:r>
                      <a:endParaRPr lang="en-GB" sz="1200" dirty="0">
                        <a:solidFill>
                          <a:srgbClr val="7030A0"/>
                        </a:solidFill>
                        <a:effectLst/>
                        <a:latin typeface="SassoonPrimaryInfant" pitchFamily="2" charset="0"/>
                        <a:ea typeface="Times New Roman" panose="02020603050405020304" pitchFamily="18" charset="0"/>
                      </a:endParaRPr>
                    </a:p>
                  </a:txBody>
                  <a:tcPr marL="66326" marR="66326" marT="0" marB="0"/>
                </a:tc>
                <a:tc gridSpan="2">
                  <a:txBody>
                    <a:bodyPr/>
                    <a:lstStyle/>
                    <a:p>
                      <a:pPr algn="ctr">
                        <a:spcAft>
                          <a:spcPts val="0"/>
                        </a:spcAft>
                      </a:pPr>
                      <a:r>
                        <a:rPr lang="en-GB" sz="700" dirty="0">
                          <a:solidFill>
                            <a:srgbClr val="7030A0"/>
                          </a:solidFill>
                          <a:effectLst/>
                          <a:latin typeface="SassoonPrimaryInfant" pitchFamily="2" charset="0"/>
                        </a:rPr>
                        <a:t> </a:t>
                      </a:r>
                      <a:endParaRPr lang="en-GB" sz="1200" dirty="0">
                        <a:solidFill>
                          <a:srgbClr val="7030A0"/>
                        </a:solidFill>
                        <a:effectLst/>
                        <a:latin typeface="SassoonPrimaryInfant" pitchFamily="2" charset="0"/>
                      </a:endParaRPr>
                    </a:p>
                    <a:p>
                      <a:pPr algn="ctr">
                        <a:spcAft>
                          <a:spcPts val="0"/>
                        </a:spcAft>
                      </a:pPr>
                      <a:r>
                        <a:rPr lang="en-GB" sz="700" dirty="0">
                          <a:solidFill>
                            <a:srgbClr val="7030A0"/>
                          </a:solidFill>
                          <a:effectLst/>
                          <a:latin typeface="SassoonPrimaryInfant" pitchFamily="2" charset="0"/>
                        </a:rPr>
                        <a:t>THE ARTS</a:t>
                      </a:r>
                      <a:endParaRPr lang="en-GB" sz="1200" dirty="0">
                        <a:solidFill>
                          <a:srgbClr val="7030A0"/>
                        </a:solidFill>
                        <a:effectLst/>
                        <a:latin typeface="SassoonPrimaryInfant" pitchFamily="2" charset="0"/>
                      </a:endParaRPr>
                    </a:p>
                    <a:p>
                      <a:pPr algn="ctr">
                        <a:spcAft>
                          <a:spcPts val="0"/>
                        </a:spcAft>
                      </a:pPr>
                      <a:r>
                        <a:rPr lang="en-GB" sz="700" dirty="0">
                          <a:solidFill>
                            <a:srgbClr val="7030A0"/>
                          </a:solidFill>
                          <a:effectLst/>
                          <a:latin typeface="SassoonPrimaryInfant" pitchFamily="2" charset="0"/>
                        </a:rPr>
                        <a:t>Art &amp; Design</a:t>
                      </a:r>
                      <a:endParaRPr lang="en-GB" sz="1200" dirty="0">
                        <a:solidFill>
                          <a:srgbClr val="7030A0"/>
                        </a:solidFill>
                        <a:effectLst/>
                        <a:latin typeface="SassoonPrimaryInfant" pitchFamily="2" charset="0"/>
                        <a:ea typeface="Times New Roman" panose="02020603050405020304" pitchFamily="18" charset="0"/>
                      </a:endParaRPr>
                    </a:p>
                  </a:txBody>
                  <a:tcPr marL="66326" marR="66326" marT="0" marB="0"/>
                </a:tc>
                <a:tc hMerge="1">
                  <a:txBody>
                    <a:bodyPr/>
                    <a:lstStyle/>
                    <a:p>
                      <a:endParaRPr lang="en-GB"/>
                    </a:p>
                  </a:txBody>
                  <a:tcPr/>
                </a:tc>
                <a:extLst>
                  <a:ext uri="{0D108BD9-81ED-4DB2-BD59-A6C34878D82A}">
                    <a16:rowId xmlns:a16="http://schemas.microsoft.com/office/drawing/2014/main" val="3203991913"/>
                  </a:ext>
                </a:extLst>
              </a:tr>
              <a:tr h="344086">
                <a:tc vMerge="1">
                  <a:txBody>
                    <a:bodyPr/>
                    <a:lstStyle/>
                    <a:p>
                      <a:endParaRPr lang="en-GB"/>
                    </a:p>
                  </a:txBody>
                  <a:tcPr/>
                </a:tc>
                <a:tc>
                  <a:txBody>
                    <a:bodyPr/>
                    <a:lstStyle/>
                    <a:p>
                      <a:pPr algn="ctr">
                        <a:spcAft>
                          <a:spcPts val="0"/>
                        </a:spcAft>
                      </a:pPr>
                      <a:r>
                        <a:rPr lang="en-GB" sz="700">
                          <a:effectLst/>
                          <a:latin typeface="SassoonPrimaryInfant" pitchFamily="2" charset="0"/>
                        </a:rPr>
                        <a:t> </a:t>
                      </a:r>
                      <a:endParaRPr lang="en-GB" sz="1200">
                        <a:effectLst/>
                        <a:latin typeface="SassoonPrimaryInfant" pitchFamily="2" charset="0"/>
                        <a:ea typeface="Times New Roman" panose="02020603050405020304" pitchFamily="18" charset="0"/>
                      </a:endParaRPr>
                    </a:p>
                  </a:txBody>
                  <a:tcPr marL="66326" marR="66326" marT="0" marB="0"/>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spcAft>
                          <a:spcPts val="0"/>
                        </a:spcAft>
                      </a:pPr>
                      <a:r>
                        <a:rPr lang="en-GB" sz="700">
                          <a:effectLst/>
                          <a:latin typeface="SassoonPrimaryInfant" pitchFamily="2" charset="0"/>
                        </a:rPr>
                        <a:t>Snack</a:t>
                      </a:r>
                      <a:endParaRPr lang="en-GB" sz="1200">
                        <a:effectLst/>
                        <a:latin typeface="SassoonPrimaryInfant" pitchFamily="2" charset="0"/>
                        <a:ea typeface="Times New Roman" panose="02020603050405020304" pitchFamily="18" charset="0"/>
                      </a:endParaRPr>
                    </a:p>
                  </a:txBody>
                  <a:tcPr marL="66326" marR="66326" marT="0" marB="0"/>
                </a:tc>
                <a:tc vMerge="1">
                  <a:txBody>
                    <a:bodyPr/>
                    <a:lstStyle/>
                    <a:p>
                      <a:endParaRPr lang="en-GB"/>
                    </a:p>
                  </a:txBody>
                  <a:tcPr/>
                </a:tc>
                <a:tc>
                  <a:txBody>
                    <a:bodyPr/>
                    <a:lstStyle/>
                    <a:p>
                      <a:pPr algn="ctr">
                        <a:spcAft>
                          <a:spcPts val="0"/>
                        </a:spcAft>
                      </a:pPr>
                      <a:r>
                        <a:rPr lang="en-GB" sz="700" dirty="0">
                          <a:effectLst/>
                          <a:latin typeface="SassoonPrimaryInfant" pitchFamily="2" charset="0"/>
                        </a:rPr>
                        <a:t>Spelling &amp; Vocabulary</a:t>
                      </a:r>
                      <a:endParaRPr lang="en-GB" sz="1200" dirty="0">
                        <a:effectLst/>
                        <a:latin typeface="SassoonPrimaryInfant" pitchFamily="2" charset="0"/>
                        <a:ea typeface="Times New Roman" panose="02020603050405020304" pitchFamily="18" charset="0"/>
                      </a:endParaRPr>
                    </a:p>
                  </a:txBody>
                  <a:tcPr marL="66326" marR="66326" marT="0" marB="0"/>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2">
                  <a:txBody>
                    <a:bodyPr/>
                    <a:lstStyle/>
                    <a:p>
                      <a:pPr algn="ctr">
                        <a:spcAft>
                          <a:spcPts val="0"/>
                        </a:spcAft>
                      </a:pPr>
                      <a:r>
                        <a:rPr lang="en-GB" sz="700" dirty="0">
                          <a:effectLst/>
                          <a:latin typeface="SassoonPrimaryInfant" pitchFamily="2" charset="0"/>
                        </a:rPr>
                        <a:t>ABA @ 2pm</a:t>
                      </a:r>
                      <a:endParaRPr lang="en-GB" sz="1200" dirty="0">
                        <a:effectLst/>
                        <a:latin typeface="SassoonPrimaryInfant" pitchFamily="2" charset="0"/>
                      </a:endParaRPr>
                    </a:p>
                    <a:p>
                      <a:pPr algn="ctr">
                        <a:spcAft>
                          <a:spcPts val="0"/>
                        </a:spcAft>
                      </a:pPr>
                      <a:r>
                        <a:rPr lang="en-GB" sz="700" dirty="0">
                          <a:effectLst/>
                          <a:latin typeface="SassoonPrimaryInfant" pitchFamily="2" charset="0"/>
                        </a:rPr>
                        <a:t>(Fortnightly)</a:t>
                      </a:r>
                      <a:endParaRPr lang="en-GB" sz="1200" dirty="0">
                        <a:effectLst/>
                        <a:latin typeface="SassoonPrimaryInfant" pitchFamily="2" charset="0"/>
                        <a:ea typeface="Times New Roman" panose="02020603050405020304" pitchFamily="18" charset="0"/>
                      </a:endParaRPr>
                    </a:p>
                  </a:txBody>
                  <a:tcPr marL="66326" marR="66326" marT="0" marB="0"/>
                </a:tc>
                <a:tc hMerge="1">
                  <a:txBody>
                    <a:bodyPr/>
                    <a:lstStyle/>
                    <a:p>
                      <a:endParaRPr lang="en-GB"/>
                    </a:p>
                  </a:txBody>
                  <a:tcPr/>
                </a:tc>
                <a:extLst>
                  <a:ext uri="{0D108BD9-81ED-4DB2-BD59-A6C34878D82A}">
                    <a16:rowId xmlns:a16="http://schemas.microsoft.com/office/drawing/2014/main" val="1474825918"/>
                  </a:ext>
                </a:extLst>
              </a:tr>
              <a:tr h="570605">
                <a:tc rowSpan="2">
                  <a:txBody>
                    <a:bodyPr/>
                    <a:lstStyle/>
                    <a:p>
                      <a:pPr algn="ctr">
                        <a:spcAft>
                          <a:spcPts val="0"/>
                        </a:spcAft>
                      </a:pPr>
                      <a:r>
                        <a:rPr lang="en-GB" sz="700" dirty="0">
                          <a:solidFill>
                            <a:srgbClr val="FF3300"/>
                          </a:solidFill>
                          <a:effectLst/>
                          <a:latin typeface="SassoonPrimaryInfant" pitchFamily="2" charset="0"/>
                        </a:rPr>
                        <a:t> </a:t>
                      </a:r>
                      <a:endParaRPr lang="en-GB" sz="1200" dirty="0">
                        <a:solidFill>
                          <a:srgbClr val="FF3300"/>
                        </a:solidFill>
                        <a:effectLst/>
                        <a:latin typeface="SassoonPrimaryInfant" pitchFamily="2" charset="0"/>
                      </a:endParaRPr>
                    </a:p>
                    <a:p>
                      <a:pPr algn="ctr">
                        <a:spcAft>
                          <a:spcPts val="0"/>
                        </a:spcAft>
                      </a:pPr>
                      <a:r>
                        <a:rPr lang="en-GB" sz="700" dirty="0">
                          <a:solidFill>
                            <a:srgbClr val="FF3300"/>
                          </a:solidFill>
                          <a:effectLst/>
                          <a:latin typeface="SassoonPrimaryInfant" pitchFamily="2" charset="0"/>
                        </a:rPr>
                        <a:t>WEDNESDAY</a:t>
                      </a:r>
                      <a:endParaRPr lang="en-GB" sz="1200" dirty="0">
                        <a:solidFill>
                          <a:srgbClr val="FF3300"/>
                        </a:solidFill>
                        <a:effectLst/>
                        <a:latin typeface="SassoonPrimaryInfant" pitchFamily="2" charset="0"/>
                      </a:endParaRPr>
                    </a:p>
                    <a:p>
                      <a:pPr algn="ctr">
                        <a:spcAft>
                          <a:spcPts val="0"/>
                        </a:spcAft>
                      </a:pPr>
                      <a:r>
                        <a:rPr lang="en-GB" sz="700" dirty="0">
                          <a:solidFill>
                            <a:srgbClr val="FF3300"/>
                          </a:solidFill>
                          <a:effectLst/>
                          <a:latin typeface="SassoonPrimaryInfant" pitchFamily="2" charset="0"/>
                        </a:rPr>
                        <a:t> </a:t>
                      </a:r>
                      <a:endParaRPr lang="en-GB" sz="1200" dirty="0">
                        <a:solidFill>
                          <a:srgbClr val="FF3300"/>
                        </a:solidFill>
                        <a:effectLst/>
                        <a:latin typeface="SassoonPrimaryInfant" pitchFamily="2" charset="0"/>
                        <a:ea typeface="Times New Roman" panose="02020603050405020304" pitchFamily="18" charset="0"/>
                      </a:endParaRPr>
                    </a:p>
                  </a:txBody>
                  <a:tcPr marL="66326" marR="66326" marT="0" marB="0"/>
                </a:tc>
                <a:tc>
                  <a:txBody>
                    <a:bodyPr/>
                    <a:lstStyle/>
                    <a:p>
                      <a:pPr algn="ctr">
                        <a:spcAft>
                          <a:spcPts val="0"/>
                        </a:spcAft>
                      </a:pPr>
                      <a:r>
                        <a:rPr lang="en-GB" sz="700" dirty="0">
                          <a:effectLst/>
                          <a:latin typeface="SassoonPrimaryInfant" pitchFamily="2" charset="0"/>
                        </a:rPr>
                        <a:t>Temp.</a:t>
                      </a:r>
                      <a:endParaRPr lang="en-GB" sz="1200" dirty="0">
                        <a:effectLst/>
                        <a:latin typeface="SassoonPrimaryInfant" pitchFamily="2" charset="0"/>
                      </a:endParaRPr>
                    </a:p>
                    <a:p>
                      <a:pPr algn="ctr">
                        <a:spcAft>
                          <a:spcPts val="0"/>
                        </a:spcAft>
                      </a:pPr>
                      <a:r>
                        <a:rPr lang="en-GB" sz="700" dirty="0">
                          <a:effectLst/>
                          <a:latin typeface="SassoonPrimaryInfant" pitchFamily="2" charset="0"/>
                        </a:rPr>
                        <a:t>Hand Washing</a:t>
                      </a:r>
                      <a:r>
                        <a:rPr lang="en-GB" sz="700" dirty="0" smtClean="0">
                          <a:effectLst/>
                          <a:latin typeface="SassoonPrimaryInfant" pitchFamily="2" charset="0"/>
                        </a:rPr>
                        <a:t>/</a:t>
                      </a:r>
                    </a:p>
                    <a:p>
                      <a:pPr algn="ctr">
                        <a:spcAft>
                          <a:spcPts val="0"/>
                        </a:spcAft>
                      </a:pPr>
                      <a:r>
                        <a:rPr lang="en-GB" sz="700" dirty="0" smtClean="0">
                          <a:effectLst/>
                          <a:latin typeface="SassoonPrimaryInfant" pitchFamily="2" charset="0"/>
                        </a:rPr>
                        <a:t>Sanitise</a:t>
                      </a:r>
                      <a:endParaRPr lang="en-GB" sz="1200" dirty="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a:effectLst/>
                          <a:latin typeface="SassoonPrimaryInfant" pitchFamily="2" charset="0"/>
                        </a:rPr>
                        <a:t>C</a:t>
                      </a:r>
                      <a:endParaRPr lang="en-GB" sz="1200">
                        <a:effectLst/>
                        <a:latin typeface="SassoonPrimaryInfant" pitchFamily="2" charset="0"/>
                      </a:endParaRPr>
                    </a:p>
                    <a:p>
                      <a:pPr algn="ctr">
                        <a:spcAft>
                          <a:spcPts val="0"/>
                        </a:spcAft>
                      </a:pPr>
                      <a:r>
                        <a:rPr lang="en-GB" sz="700">
                          <a:effectLst/>
                          <a:latin typeface="SassoonPrimaryInfant" pitchFamily="2" charset="0"/>
                        </a:rPr>
                        <a:t>H</a:t>
                      </a:r>
                      <a:endParaRPr lang="en-GB" sz="1200">
                        <a:effectLst/>
                        <a:latin typeface="SassoonPrimaryInfant" pitchFamily="2" charset="0"/>
                      </a:endParaRPr>
                    </a:p>
                    <a:p>
                      <a:pPr algn="ctr">
                        <a:spcAft>
                          <a:spcPts val="0"/>
                        </a:spcAft>
                      </a:pPr>
                      <a:r>
                        <a:rPr lang="en-GB" sz="700">
                          <a:effectLst/>
                          <a:latin typeface="SassoonPrimaryInfant" pitchFamily="2" charset="0"/>
                        </a:rPr>
                        <a:t>A</a:t>
                      </a:r>
                      <a:endParaRPr lang="en-GB" sz="1200">
                        <a:effectLst/>
                        <a:latin typeface="SassoonPrimaryInfant" pitchFamily="2" charset="0"/>
                      </a:endParaRPr>
                    </a:p>
                    <a:p>
                      <a:pPr algn="ctr">
                        <a:spcAft>
                          <a:spcPts val="0"/>
                        </a:spcAft>
                      </a:pPr>
                      <a:r>
                        <a:rPr lang="en-GB" sz="700">
                          <a:effectLst/>
                          <a:latin typeface="SassoonPrimaryInfant" pitchFamily="2" charset="0"/>
                        </a:rPr>
                        <a:t>L</a:t>
                      </a:r>
                      <a:endParaRPr lang="en-GB" sz="120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a:effectLst/>
                          <a:latin typeface="SassoonPrimaryInfant" pitchFamily="2" charset="0"/>
                        </a:rPr>
                        <a:t>M</a:t>
                      </a:r>
                      <a:endParaRPr lang="en-GB" sz="1200">
                        <a:effectLst/>
                        <a:latin typeface="SassoonPrimaryInfant" pitchFamily="2" charset="0"/>
                      </a:endParaRPr>
                    </a:p>
                    <a:p>
                      <a:pPr algn="ctr">
                        <a:spcAft>
                          <a:spcPts val="0"/>
                        </a:spcAft>
                      </a:pPr>
                      <a:r>
                        <a:rPr lang="en-GB" sz="700">
                          <a:effectLst/>
                          <a:latin typeface="SassoonPrimaryInfant" pitchFamily="2" charset="0"/>
                        </a:rPr>
                        <a:t>M</a:t>
                      </a:r>
                      <a:endParaRPr lang="en-GB" sz="1200">
                        <a:effectLst/>
                        <a:latin typeface="SassoonPrimaryInfant" pitchFamily="2" charset="0"/>
                      </a:endParaRPr>
                    </a:p>
                    <a:p>
                      <a:pPr algn="ctr">
                        <a:spcAft>
                          <a:spcPts val="0"/>
                        </a:spcAft>
                      </a:pPr>
                      <a:r>
                        <a:rPr lang="en-GB" sz="700">
                          <a:effectLst/>
                          <a:latin typeface="SassoonPrimaryInfant" pitchFamily="2" charset="0"/>
                        </a:rPr>
                        <a:t>A</a:t>
                      </a:r>
                      <a:endParaRPr lang="en-GB" sz="1200">
                        <a:effectLst/>
                        <a:latin typeface="SassoonPrimaryInfant" pitchFamily="2" charset="0"/>
                      </a:endParaRPr>
                    </a:p>
                    <a:p>
                      <a:pPr algn="ctr">
                        <a:spcAft>
                          <a:spcPts val="0"/>
                        </a:spcAft>
                      </a:pPr>
                      <a:r>
                        <a:rPr lang="en-GB" sz="700">
                          <a:effectLst/>
                          <a:latin typeface="SassoonPrimaryInfant" pitchFamily="2" charset="0"/>
                        </a:rPr>
                        <a:t>T</a:t>
                      </a:r>
                      <a:endParaRPr lang="en-GB" sz="1200">
                        <a:effectLst/>
                        <a:latin typeface="SassoonPrimaryInfant" pitchFamily="2" charset="0"/>
                      </a:endParaRPr>
                    </a:p>
                    <a:p>
                      <a:pPr algn="ctr">
                        <a:spcAft>
                          <a:spcPts val="0"/>
                        </a:spcAft>
                      </a:pPr>
                      <a:r>
                        <a:rPr lang="en-GB" sz="700">
                          <a:effectLst/>
                          <a:latin typeface="SassoonPrimaryInfant" pitchFamily="2" charset="0"/>
                        </a:rPr>
                        <a:t>H</a:t>
                      </a:r>
                      <a:endParaRPr lang="en-GB" sz="1200">
                        <a:effectLst/>
                        <a:latin typeface="SassoonPrimaryInfant" pitchFamily="2" charset="0"/>
                      </a:endParaRPr>
                    </a:p>
                    <a:p>
                      <a:pPr algn="ctr">
                        <a:spcAft>
                          <a:spcPts val="0"/>
                        </a:spcAft>
                      </a:pPr>
                      <a:r>
                        <a:rPr lang="en-GB" sz="700">
                          <a:effectLst/>
                          <a:latin typeface="SassoonPrimaryInfant" pitchFamily="2" charset="0"/>
                        </a:rPr>
                        <a:t>S</a:t>
                      </a:r>
                      <a:endParaRPr lang="en-GB" sz="1200">
                        <a:effectLst/>
                        <a:latin typeface="SassoonPrimaryInfant" pitchFamily="2" charset="0"/>
                        <a:ea typeface="Times New Roman" panose="02020603050405020304" pitchFamily="18" charset="0"/>
                      </a:endParaRPr>
                    </a:p>
                  </a:txBody>
                  <a:tcPr marL="66326" marR="66326" marT="0" marB="0"/>
                </a:tc>
                <a:tc rowSpan="2">
                  <a:txBody>
                    <a:bodyPr/>
                    <a:lstStyle/>
                    <a:p>
                      <a:pPr>
                        <a:spcAft>
                          <a:spcPts val="0"/>
                        </a:spcAft>
                      </a:pPr>
                      <a:r>
                        <a:rPr lang="en-GB" sz="700" dirty="0">
                          <a:solidFill>
                            <a:srgbClr val="FF0000"/>
                          </a:solidFill>
                          <a:effectLst/>
                          <a:latin typeface="SassoonPrimaryInfant" pitchFamily="2" charset="0"/>
                        </a:rPr>
                        <a:t>MATHEMATICS</a:t>
                      </a:r>
                      <a:endParaRPr lang="en-GB" sz="1200" dirty="0">
                        <a:solidFill>
                          <a:srgbClr val="FF0000"/>
                        </a:solidFill>
                        <a:effectLst/>
                        <a:latin typeface="SassoonPrimaryInfant" pitchFamily="2" charset="0"/>
                      </a:endParaRPr>
                    </a:p>
                    <a:p>
                      <a:pPr algn="ctr">
                        <a:spcAft>
                          <a:spcPts val="0"/>
                        </a:spcAft>
                      </a:pPr>
                      <a:r>
                        <a:rPr lang="en-GB" sz="700" dirty="0">
                          <a:solidFill>
                            <a:srgbClr val="FF0000"/>
                          </a:solidFill>
                          <a:effectLst/>
                          <a:latin typeface="SassoonPrimaryInfant" pitchFamily="2" charset="0"/>
                        </a:rPr>
                        <a:t>&amp;</a:t>
                      </a:r>
                      <a:endParaRPr lang="en-GB" sz="1200" dirty="0">
                        <a:solidFill>
                          <a:srgbClr val="FF0000"/>
                        </a:solidFill>
                        <a:effectLst/>
                        <a:latin typeface="SassoonPrimaryInfant" pitchFamily="2" charset="0"/>
                      </a:endParaRPr>
                    </a:p>
                    <a:p>
                      <a:pPr algn="ctr">
                        <a:spcAft>
                          <a:spcPts val="0"/>
                        </a:spcAft>
                      </a:pPr>
                      <a:r>
                        <a:rPr lang="en-GB" sz="700" dirty="0">
                          <a:solidFill>
                            <a:srgbClr val="FF0000"/>
                          </a:solidFill>
                          <a:effectLst/>
                          <a:latin typeface="SassoonPrimaryInfant" pitchFamily="2" charset="0"/>
                        </a:rPr>
                        <a:t>NUMERACY</a:t>
                      </a:r>
                      <a:endParaRPr lang="en-GB" sz="1200" dirty="0">
                        <a:solidFill>
                          <a:srgbClr val="FF0000"/>
                        </a:solidFill>
                        <a:effectLst/>
                        <a:latin typeface="SassoonPrimaryInfant" pitchFamily="2" charset="0"/>
                      </a:endParaRPr>
                    </a:p>
                    <a:p>
                      <a:pPr algn="ctr">
                        <a:spcAft>
                          <a:spcPts val="0"/>
                        </a:spcAft>
                      </a:pPr>
                      <a:r>
                        <a:rPr lang="en-GB" sz="700" dirty="0">
                          <a:solidFill>
                            <a:srgbClr val="FF0000"/>
                          </a:solidFill>
                          <a:effectLst/>
                          <a:latin typeface="SassoonPrimaryInfant" pitchFamily="2" charset="0"/>
                        </a:rPr>
                        <a:t>Feedback</a:t>
                      </a:r>
                      <a:endParaRPr lang="en-GB" sz="1200" dirty="0">
                        <a:solidFill>
                          <a:srgbClr val="FF0000"/>
                        </a:solidFill>
                        <a:effectLst/>
                        <a:latin typeface="SassoonPrimaryInfant" pitchFamily="2" charset="0"/>
                      </a:endParaRPr>
                    </a:p>
                    <a:p>
                      <a:pPr algn="ctr">
                        <a:spcAft>
                          <a:spcPts val="0"/>
                        </a:spcAft>
                      </a:pPr>
                      <a:r>
                        <a:rPr lang="en-GB" sz="700" dirty="0">
                          <a:solidFill>
                            <a:srgbClr val="FF0000"/>
                          </a:solidFill>
                          <a:effectLst/>
                          <a:latin typeface="SassoonPrimaryInfant" pitchFamily="2" charset="0"/>
                        </a:rPr>
                        <a:t>Number</a:t>
                      </a:r>
                      <a:endParaRPr lang="en-GB" sz="1200" dirty="0">
                        <a:solidFill>
                          <a:srgbClr val="FF0000"/>
                        </a:solidFill>
                        <a:effectLst/>
                        <a:latin typeface="SassoonPrimaryInfant" pitchFamily="2" charset="0"/>
                        <a:ea typeface="Times New Roman" panose="02020603050405020304" pitchFamily="18" charset="0"/>
                      </a:endParaRPr>
                    </a:p>
                  </a:txBody>
                  <a:tcPr marL="66326" marR="66326" marT="0" marB="0"/>
                </a:tc>
                <a:tc>
                  <a:txBody>
                    <a:bodyPr/>
                    <a:lstStyle/>
                    <a:p>
                      <a:pPr algn="ctr">
                        <a:spcAft>
                          <a:spcPts val="0"/>
                        </a:spcAft>
                      </a:pPr>
                      <a:r>
                        <a:rPr lang="en-GB" sz="700">
                          <a:effectLst/>
                          <a:latin typeface="SassoonPrimaryInfant" pitchFamily="2" charset="0"/>
                        </a:rPr>
                        <a:t>Toilet.</a:t>
                      </a:r>
                      <a:endParaRPr lang="en-GB" sz="1200">
                        <a:effectLst/>
                        <a:latin typeface="SassoonPrimaryInfant" pitchFamily="2" charset="0"/>
                      </a:endParaRPr>
                    </a:p>
                    <a:p>
                      <a:pPr algn="ctr">
                        <a:spcAft>
                          <a:spcPts val="0"/>
                        </a:spcAft>
                      </a:pPr>
                      <a:r>
                        <a:rPr lang="en-GB" sz="700">
                          <a:effectLst/>
                          <a:latin typeface="SassoonPrimaryInfant" pitchFamily="2" charset="0"/>
                        </a:rPr>
                        <a:t>Hand Washing/Sanitise</a:t>
                      </a:r>
                      <a:endParaRPr lang="en-GB" sz="120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a:effectLst/>
                          <a:latin typeface="SassoonPrimaryInfant" pitchFamily="2" charset="0"/>
                        </a:rPr>
                        <a:t> </a:t>
                      </a:r>
                      <a:endParaRPr lang="en-GB" sz="1200">
                        <a:effectLst/>
                        <a:latin typeface="SassoonPrimaryInfant" pitchFamily="2" charset="0"/>
                      </a:endParaRPr>
                    </a:p>
                    <a:p>
                      <a:pPr algn="ctr">
                        <a:spcAft>
                          <a:spcPts val="0"/>
                        </a:spcAft>
                      </a:pPr>
                      <a:r>
                        <a:rPr lang="en-GB" sz="700">
                          <a:effectLst/>
                          <a:latin typeface="SassoonPrimaryInfant" pitchFamily="2" charset="0"/>
                        </a:rPr>
                        <a:t> </a:t>
                      </a:r>
                      <a:endParaRPr lang="en-GB" sz="1200">
                        <a:effectLst/>
                        <a:latin typeface="SassoonPrimaryInfant" pitchFamily="2" charset="0"/>
                      </a:endParaRPr>
                    </a:p>
                    <a:p>
                      <a:pPr algn="ctr">
                        <a:spcAft>
                          <a:spcPts val="0"/>
                        </a:spcAft>
                      </a:pPr>
                      <a:r>
                        <a:rPr lang="en-GB" sz="700">
                          <a:effectLst/>
                          <a:latin typeface="SassoonPrimaryInfant" pitchFamily="2" charset="0"/>
                        </a:rPr>
                        <a:t>E</a:t>
                      </a:r>
                      <a:endParaRPr lang="en-GB" sz="1200">
                        <a:effectLst/>
                        <a:latin typeface="SassoonPrimaryInfant" pitchFamily="2" charset="0"/>
                        <a:ea typeface="Times New Roman" panose="02020603050405020304" pitchFamily="18" charset="0"/>
                      </a:endParaRPr>
                    </a:p>
                  </a:txBody>
                  <a:tcPr marL="66326" marR="66326" marT="0" marB="0"/>
                </a:tc>
                <a:tc>
                  <a:txBody>
                    <a:bodyPr/>
                    <a:lstStyle/>
                    <a:p>
                      <a:pPr algn="ctr">
                        <a:spcAft>
                          <a:spcPts val="0"/>
                        </a:spcAft>
                      </a:pPr>
                      <a:r>
                        <a:rPr lang="en-GB" sz="700">
                          <a:effectLst/>
                          <a:latin typeface="SassoonPrimaryInfant" pitchFamily="2" charset="0"/>
                        </a:rPr>
                        <a:t>Classroom Cleaning</a:t>
                      </a:r>
                      <a:endParaRPr lang="en-GB" sz="1200">
                        <a:effectLst/>
                        <a:latin typeface="SassoonPrimaryInfant" pitchFamily="2" charset="0"/>
                      </a:endParaRPr>
                    </a:p>
                    <a:p>
                      <a:pPr algn="ctr">
                        <a:spcAft>
                          <a:spcPts val="0"/>
                        </a:spcAft>
                      </a:pPr>
                      <a:r>
                        <a:rPr lang="en-GB" sz="700">
                          <a:effectLst/>
                          <a:latin typeface="SassoonPrimaryInfant" pitchFamily="2" charset="0"/>
                        </a:rPr>
                        <a:t>Silent Reading/AR</a:t>
                      </a:r>
                      <a:endParaRPr lang="en-GB" sz="1200">
                        <a:effectLst/>
                        <a:latin typeface="SassoonPrimaryInfant" pitchFamily="2" charset="0"/>
                      </a:endParaRPr>
                    </a:p>
                    <a:p>
                      <a:pPr algn="ctr">
                        <a:spcAft>
                          <a:spcPts val="0"/>
                        </a:spcAft>
                      </a:pPr>
                      <a:r>
                        <a:rPr lang="en-GB" sz="700">
                          <a:effectLst/>
                          <a:latin typeface="SassoonPrimaryInfant" pitchFamily="2" charset="0"/>
                        </a:rPr>
                        <a:t> </a:t>
                      </a:r>
                      <a:endParaRPr lang="en-GB" sz="120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dirty="0">
                          <a:solidFill>
                            <a:srgbClr val="0070C0"/>
                          </a:solidFill>
                          <a:effectLst/>
                          <a:latin typeface="SassoonPrimaryInfant" pitchFamily="2" charset="0"/>
                        </a:rPr>
                        <a:t>LANGUAGE</a:t>
                      </a:r>
                      <a:endParaRPr lang="en-GB" sz="1200" dirty="0">
                        <a:solidFill>
                          <a:srgbClr val="0070C0"/>
                        </a:solidFill>
                        <a:effectLst/>
                        <a:latin typeface="SassoonPrimaryInfant" pitchFamily="2" charset="0"/>
                      </a:endParaRPr>
                    </a:p>
                    <a:p>
                      <a:pPr algn="ctr">
                        <a:spcAft>
                          <a:spcPts val="0"/>
                        </a:spcAft>
                      </a:pPr>
                      <a:r>
                        <a:rPr lang="en-GB" sz="700" dirty="0">
                          <a:solidFill>
                            <a:srgbClr val="0070C0"/>
                          </a:solidFill>
                          <a:effectLst/>
                          <a:latin typeface="SassoonPrimaryInfant" pitchFamily="2" charset="0"/>
                        </a:rPr>
                        <a:t>&amp;</a:t>
                      </a:r>
                      <a:endParaRPr lang="en-GB" sz="1000" dirty="0">
                        <a:solidFill>
                          <a:srgbClr val="0070C0"/>
                        </a:solidFill>
                        <a:effectLst/>
                        <a:latin typeface="SassoonPrimaryInfant" pitchFamily="2" charset="0"/>
                      </a:endParaRPr>
                    </a:p>
                    <a:p>
                      <a:pPr algn="ctr">
                        <a:spcAft>
                          <a:spcPts val="0"/>
                        </a:spcAft>
                      </a:pPr>
                      <a:r>
                        <a:rPr lang="en-GB" sz="700" dirty="0">
                          <a:solidFill>
                            <a:srgbClr val="0070C0"/>
                          </a:solidFill>
                          <a:effectLst/>
                          <a:latin typeface="SassoonPrimaryInfant" pitchFamily="2" charset="0"/>
                        </a:rPr>
                        <a:t>LITERACY</a:t>
                      </a:r>
                      <a:endParaRPr lang="en-GB" sz="1000" dirty="0">
                        <a:solidFill>
                          <a:srgbClr val="0070C0"/>
                        </a:solidFill>
                        <a:effectLst/>
                        <a:latin typeface="SassoonPrimaryInfant" pitchFamily="2" charset="0"/>
                      </a:endParaRPr>
                    </a:p>
                    <a:p>
                      <a:pPr algn="ctr">
                        <a:spcAft>
                          <a:spcPts val="0"/>
                        </a:spcAft>
                      </a:pPr>
                      <a:r>
                        <a:rPr lang="en-GB" sz="700" dirty="0">
                          <a:solidFill>
                            <a:srgbClr val="0070C0"/>
                          </a:solidFill>
                          <a:effectLst/>
                          <a:latin typeface="SassoonPrimaryInfant" pitchFamily="2" charset="0"/>
                        </a:rPr>
                        <a:t>Feedback</a:t>
                      </a:r>
                      <a:endParaRPr lang="en-GB" sz="1200" dirty="0">
                        <a:solidFill>
                          <a:srgbClr val="0070C0"/>
                        </a:solidFill>
                        <a:effectLst/>
                        <a:latin typeface="SassoonPrimaryInfant" pitchFamily="2" charset="0"/>
                      </a:endParaRPr>
                    </a:p>
                    <a:p>
                      <a:pPr algn="ctr">
                        <a:spcAft>
                          <a:spcPts val="0"/>
                        </a:spcAft>
                      </a:pPr>
                      <a:r>
                        <a:rPr lang="en-GB" sz="700" dirty="0">
                          <a:solidFill>
                            <a:srgbClr val="0070C0"/>
                          </a:solidFill>
                          <a:effectLst/>
                          <a:latin typeface="SassoonPrimaryInfant" pitchFamily="2" charset="0"/>
                        </a:rPr>
                        <a:t>Grammar &amp; Punctuation</a:t>
                      </a:r>
                      <a:endParaRPr lang="en-GB" sz="1200" dirty="0">
                        <a:solidFill>
                          <a:srgbClr val="0070C0"/>
                        </a:solidFill>
                        <a:effectLst/>
                        <a:latin typeface="SassoonPrimaryInfant" pitchFamily="2" charset="0"/>
                      </a:endParaRPr>
                    </a:p>
                    <a:p>
                      <a:pPr algn="ctr">
                        <a:spcAft>
                          <a:spcPts val="0"/>
                        </a:spcAft>
                      </a:pPr>
                      <a:r>
                        <a:rPr lang="en-GB" sz="700" dirty="0">
                          <a:solidFill>
                            <a:srgbClr val="0070C0"/>
                          </a:solidFill>
                          <a:effectLst/>
                          <a:latin typeface="SassoonPrimaryInfant" pitchFamily="2" charset="0"/>
                        </a:rPr>
                        <a:t>(Reading Groups)</a:t>
                      </a:r>
                      <a:endParaRPr lang="en-GB" sz="1200" dirty="0">
                        <a:solidFill>
                          <a:srgbClr val="0070C0"/>
                        </a:solidFill>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a:effectLst/>
                          <a:latin typeface="SassoonPrimaryInfant" pitchFamily="2" charset="0"/>
                        </a:rPr>
                        <a:t>Daily Mile </a:t>
                      </a:r>
                      <a:endParaRPr lang="en-GB" sz="1200">
                        <a:effectLst/>
                        <a:latin typeface="SassoonPrimaryInfant" pitchFamily="2" charset="0"/>
                      </a:endParaRPr>
                    </a:p>
                    <a:p>
                      <a:pPr algn="ctr">
                        <a:spcAft>
                          <a:spcPts val="0"/>
                        </a:spcAft>
                      </a:pPr>
                      <a:r>
                        <a:rPr lang="en-GB" sz="700">
                          <a:effectLst/>
                          <a:latin typeface="SassoonPrimaryInfant" pitchFamily="2" charset="0"/>
                        </a:rPr>
                        <a:t>Toilet.</a:t>
                      </a:r>
                      <a:endParaRPr lang="en-GB" sz="1200">
                        <a:effectLst/>
                        <a:latin typeface="SassoonPrimaryInfant" pitchFamily="2" charset="0"/>
                      </a:endParaRPr>
                    </a:p>
                    <a:p>
                      <a:pPr algn="ctr">
                        <a:spcAft>
                          <a:spcPts val="0"/>
                        </a:spcAft>
                      </a:pPr>
                      <a:r>
                        <a:rPr lang="en-GB" sz="700">
                          <a:effectLst/>
                          <a:latin typeface="SassoonPrimaryInfant" pitchFamily="2" charset="0"/>
                        </a:rPr>
                        <a:t>Hand Washing/Sanitise</a:t>
                      </a:r>
                      <a:endParaRPr lang="en-GB" sz="120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dirty="0">
                          <a:effectLst/>
                          <a:latin typeface="SassoonPrimaryInfant" pitchFamily="2" charset="0"/>
                        </a:rPr>
                        <a:t>Classroom</a:t>
                      </a:r>
                      <a:endParaRPr lang="en-GB" sz="1200" dirty="0">
                        <a:effectLst/>
                        <a:latin typeface="SassoonPrimaryInfant" pitchFamily="2" charset="0"/>
                      </a:endParaRPr>
                    </a:p>
                    <a:p>
                      <a:pPr algn="ctr">
                        <a:spcAft>
                          <a:spcPts val="0"/>
                        </a:spcAft>
                      </a:pPr>
                      <a:r>
                        <a:rPr lang="en-GB" sz="700" dirty="0">
                          <a:effectLst/>
                          <a:latin typeface="SassoonPrimaryInfant" pitchFamily="2" charset="0"/>
                        </a:rPr>
                        <a:t>Cleaning</a:t>
                      </a:r>
                      <a:endParaRPr lang="en-GB" sz="1200" dirty="0">
                        <a:effectLst/>
                        <a:latin typeface="SassoonPrimaryInfant" pitchFamily="2" charset="0"/>
                      </a:endParaRPr>
                    </a:p>
                    <a:p>
                      <a:pPr algn="ctr">
                        <a:spcAft>
                          <a:spcPts val="0"/>
                        </a:spcAft>
                      </a:pPr>
                      <a:r>
                        <a:rPr lang="en-GB" sz="700" u="none" strike="noStrike" dirty="0">
                          <a:effectLst/>
                          <a:latin typeface="SassoonPrimaryInfant" pitchFamily="2" charset="0"/>
                        </a:rPr>
                        <a:t> </a:t>
                      </a:r>
                      <a:endParaRPr lang="en-GB" sz="1200" dirty="0">
                        <a:effectLst/>
                        <a:latin typeface="SassoonPrimaryInfant" pitchFamily="2" charset="0"/>
                      </a:endParaRPr>
                    </a:p>
                    <a:p>
                      <a:pPr algn="l">
                        <a:spcAft>
                          <a:spcPts val="0"/>
                        </a:spcAft>
                      </a:pPr>
                      <a:r>
                        <a:rPr lang="en-GB" sz="700" dirty="0">
                          <a:effectLst/>
                          <a:latin typeface="SassoonPrimaryInfant" pitchFamily="2" charset="0"/>
                        </a:rPr>
                        <a:t>   N</a:t>
                      </a:r>
                      <a:endParaRPr lang="en-GB" sz="1400" b="1" i="1" dirty="0">
                        <a:solidFill>
                          <a:srgbClr val="FF0000"/>
                        </a:solidFill>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dirty="0">
                          <a:effectLst/>
                          <a:latin typeface="SassoonPrimaryInfant" pitchFamily="2" charset="0"/>
                        </a:rPr>
                        <a:t>S</a:t>
                      </a:r>
                      <a:endParaRPr lang="en-GB" sz="1200" dirty="0">
                        <a:effectLst/>
                        <a:latin typeface="SassoonPrimaryInfant" pitchFamily="2" charset="0"/>
                      </a:endParaRPr>
                    </a:p>
                    <a:p>
                      <a:pPr algn="ctr">
                        <a:spcAft>
                          <a:spcPts val="0"/>
                        </a:spcAft>
                      </a:pPr>
                      <a:r>
                        <a:rPr lang="en-GB" sz="700" dirty="0">
                          <a:effectLst/>
                          <a:latin typeface="SassoonPrimaryInfant" pitchFamily="2" charset="0"/>
                        </a:rPr>
                        <a:t>T</a:t>
                      </a:r>
                      <a:endParaRPr lang="en-GB" sz="1200" dirty="0">
                        <a:effectLst/>
                        <a:latin typeface="SassoonPrimaryInfant" pitchFamily="2" charset="0"/>
                      </a:endParaRPr>
                    </a:p>
                    <a:p>
                      <a:pPr algn="ctr">
                        <a:spcAft>
                          <a:spcPts val="0"/>
                        </a:spcAft>
                      </a:pPr>
                      <a:r>
                        <a:rPr lang="en-GB" sz="700" dirty="0">
                          <a:effectLst/>
                          <a:latin typeface="SassoonPrimaryInfant" pitchFamily="2" charset="0"/>
                        </a:rPr>
                        <a:t>R</a:t>
                      </a:r>
                      <a:endParaRPr lang="en-GB" sz="1200" dirty="0">
                        <a:effectLst/>
                        <a:latin typeface="SassoonPrimaryInfant" pitchFamily="2" charset="0"/>
                      </a:endParaRPr>
                    </a:p>
                    <a:p>
                      <a:pPr algn="ctr">
                        <a:spcAft>
                          <a:spcPts val="0"/>
                        </a:spcAft>
                      </a:pPr>
                      <a:r>
                        <a:rPr lang="en-GB" sz="700" dirty="0">
                          <a:effectLst/>
                          <a:latin typeface="SassoonPrimaryInfant" pitchFamily="2" charset="0"/>
                        </a:rPr>
                        <a:t>I</a:t>
                      </a:r>
                      <a:endParaRPr lang="en-GB" sz="1200" dirty="0">
                        <a:effectLst/>
                        <a:latin typeface="SassoonPrimaryInfant" pitchFamily="2" charset="0"/>
                      </a:endParaRPr>
                    </a:p>
                    <a:p>
                      <a:pPr algn="ctr">
                        <a:spcAft>
                          <a:spcPts val="0"/>
                        </a:spcAft>
                      </a:pPr>
                      <a:r>
                        <a:rPr lang="en-GB" sz="700" dirty="0">
                          <a:effectLst/>
                          <a:latin typeface="SassoonPrimaryInfant" pitchFamily="2" charset="0"/>
                        </a:rPr>
                        <a:t>B</a:t>
                      </a:r>
                      <a:endParaRPr lang="en-GB" sz="1200" dirty="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dirty="0">
                          <a:effectLst/>
                          <a:latin typeface="SassoonPrimaryInfant" pitchFamily="2" charset="0"/>
                        </a:rPr>
                        <a:t> </a:t>
                      </a:r>
                      <a:endParaRPr lang="en-GB" sz="1200" dirty="0">
                        <a:effectLst/>
                        <a:latin typeface="SassoonPrimaryInfant" pitchFamily="2" charset="0"/>
                      </a:endParaRPr>
                    </a:p>
                    <a:p>
                      <a:pPr algn="ctr">
                        <a:spcAft>
                          <a:spcPts val="0"/>
                        </a:spcAft>
                      </a:pPr>
                      <a:r>
                        <a:rPr lang="en-GB" sz="700" dirty="0">
                          <a:effectLst/>
                          <a:latin typeface="SassoonPrimaryInfant" pitchFamily="2" charset="0"/>
                        </a:rPr>
                        <a:t> </a:t>
                      </a:r>
                      <a:endParaRPr lang="en-GB" sz="1200" dirty="0">
                        <a:effectLst/>
                        <a:latin typeface="SassoonPrimaryInfant" pitchFamily="2" charset="0"/>
                      </a:endParaRPr>
                    </a:p>
                    <a:p>
                      <a:pPr algn="ctr">
                        <a:spcAft>
                          <a:spcPts val="0"/>
                        </a:spcAft>
                      </a:pPr>
                      <a:r>
                        <a:rPr lang="en-GB" sz="700" dirty="0">
                          <a:solidFill>
                            <a:srgbClr val="00B050"/>
                          </a:solidFill>
                          <a:effectLst/>
                          <a:latin typeface="SassoonPrimaryInfant" pitchFamily="2" charset="0"/>
                        </a:rPr>
                        <a:t>R.E.</a:t>
                      </a:r>
                      <a:endParaRPr lang="en-GB" sz="1200" dirty="0">
                        <a:solidFill>
                          <a:srgbClr val="00B050"/>
                        </a:solidFill>
                        <a:effectLst/>
                        <a:latin typeface="SassoonPrimaryInfant" pitchFamily="2" charset="0"/>
                      </a:endParaRPr>
                    </a:p>
                    <a:p>
                      <a:pPr algn="ctr">
                        <a:spcAft>
                          <a:spcPts val="0"/>
                        </a:spcAft>
                      </a:pPr>
                      <a:r>
                        <a:rPr lang="en-GB" sz="700" dirty="0">
                          <a:effectLst/>
                          <a:latin typeface="SassoonPrimaryInfant" pitchFamily="2" charset="0"/>
                        </a:rPr>
                        <a:t> </a:t>
                      </a:r>
                      <a:endParaRPr lang="en-GB" sz="1200" dirty="0">
                        <a:effectLst/>
                        <a:latin typeface="SassoonPrimaryInfant" pitchFamily="2" charset="0"/>
                      </a:endParaRPr>
                    </a:p>
                    <a:p>
                      <a:pPr algn="ctr">
                        <a:spcAft>
                          <a:spcPts val="0"/>
                        </a:spcAft>
                      </a:pPr>
                      <a:r>
                        <a:rPr lang="en-GB" sz="700" dirty="0">
                          <a:effectLst/>
                          <a:latin typeface="SassoonPrimaryInfant" pitchFamily="2" charset="0"/>
                        </a:rPr>
                        <a:t> </a:t>
                      </a:r>
                      <a:endParaRPr lang="en-GB" sz="1200" dirty="0">
                        <a:effectLst/>
                        <a:latin typeface="SassoonPrimaryInfant" pitchFamily="2" charset="0"/>
                        <a:ea typeface="Times New Roman" panose="02020603050405020304" pitchFamily="18" charset="0"/>
                      </a:endParaRPr>
                    </a:p>
                  </a:txBody>
                  <a:tcPr marL="66326" marR="66326" marT="0" marB="0"/>
                </a:tc>
                <a:tc rowSpan="2" gridSpan="2">
                  <a:txBody>
                    <a:bodyPr/>
                    <a:lstStyle/>
                    <a:p>
                      <a:pPr>
                        <a:spcAft>
                          <a:spcPts val="0"/>
                        </a:spcAft>
                      </a:pPr>
                      <a:r>
                        <a:rPr lang="en-GB" sz="700" dirty="0">
                          <a:effectLst/>
                          <a:latin typeface="SassoonPrimaryInfant" pitchFamily="2" charset="0"/>
                        </a:rPr>
                        <a:t> </a:t>
                      </a:r>
                      <a:endParaRPr lang="en-GB" sz="1200" dirty="0">
                        <a:effectLst/>
                        <a:latin typeface="SassoonPrimaryInfant" pitchFamily="2" charset="0"/>
                      </a:endParaRPr>
                    </a:p>
                    <a:p>
                      <a:pPr algn="ctr">
                        <a:spcAft>
                          <a:spcPts val="0"/>
                        </a:spcAft>
                      </a:pPr>
                      <a:r>
                        <a:rPr lang="en-GB" sz="700" dirty="0">
                          <a:effectLst/>
                          <a:latin typeface="SassoonPrimaryInfant" pitchFamily="2" charset="0"/>
                        </a:rPr>
                        <a:t> </a:t>
                      </a:r>
                      <a:endParaRPr lang="en-GB" sz="1200" dirty="0">
                        <a:effectLst/>
                        <a:latin typeface="SassoonPrimaryInfant" pitchFamily="2" charset="0"/>
                      </a:endParaRPr>
                    </a:p>
                    <a:p>
                      <a:pPr algn="ctr">
                        <a:spcAft>
                          <a:spcPts val="0"/>
                        </a:spcAft>
                      </a:pPr>
                      <a:r>
                        <a:rPr lang="en-GB" sz="700" dirty="0">
                          <a:effectLst/>
                          <a:latin typeface="SassoonPrimaryInfant" pitchFamily="2" charset="0"/>
                        </a:rPr>
                        <a:t>PD&amp;MU</a:t>
                      </a:r>
                      <a:endParaRPr lang="en-GB" sz="1200" dirty="0">
                        <a:effectLst/>
                        <a:latin typeface="SassoonPrimaryInfant" pitchFamily="2" charset="0"/>
                      </a:endParaRPr>
                    </a:p>
                    <a:p>
                      <a:pPr algn="ctr">
                        <a:spcAft>
                          <a:spcPts val="0"/>
                        </a:spcAft>
                      </a:pPr>
                      <a:r>
                        <a:rPr lang="en-GB" sz="700" dirty="0">
                          <a:effectLst/>
                          <a:latin typeface="SassoonPrimaryInfant" pitchFamily="2" charset="0"/>
                        </a:rPr>
                        <a:t> </a:t>
                      </a:r>
                      <a:endParaRPr lang="en-GB" sz="1200" dirty="0">
                        <a:effectLst/>
                        <a:latin typeface="SassoonPrimaryInfant" pitchFamily="2" charset="0"/>
                        <a:ea typeface="Times New Roman" panose="02020603050405020304" pitchFamily="18" charset="0"/>
                      </a:endParaRPr>
                    </a:p>
                  </a:txBody>
                  <a:tcPr marL="66326" marR="66326" marT="0" marB="0"/>
                </a:tc>
                <a:tc rowSpan="2" hMerge="1">
                  <a:txBody>
                    <a:bodyPr/>
                    <a:lstStyle/>
                    <a:p>
                      <a:endParaRPr lang="en-GB"/>
                    </a:p>
                  </a:txBody>
                  <a:tcPr/>
                </a:tc>
                <a:extLst>
                  <a:ext uri="{0D108BD9-81ED-4DB2-BD59-A6C34878D82A}">
                    <a16:rowId xmlns:a16="http://schemas.microsoft.com/office/drawing/2014/main" val="2444098464"/>
                  </a:ext>
                </a:extLst>
              </a:tr>
              <a:tr h="427953">
                <a:tc vMerge="1">
                  <a:txBody>
                    <a:bodyPr/>
                    <a:lstStyle/>
                    <a:p>
                      <a:endParaRPr lang="en-GB"/>
                    </a:p>
                  </a:txBody>
                  <a:tcPr/>
                </a:tc>
                <a:tc>
                  <a:txBody>
                    <a:bodyPr/>
                    <a:lstStyle/>
                    <a:p>
                      <a:pPr algn="ctr">
                        <a:spcAft>
                          <a:spcPts val="0"/>
                        </a:spcAft>
                      </a:pPr>
                      <a:r>
                        <a:rPr lang="en-GB" sz="700">
                          <a:effectLst/>
                          <a:latin typeface="SassoonPrimaryInfant" pitchFamily="2" charset="0"/>
                        </a:rPr>
                        <a:t> </a:t>
                      </a:r>
                      <a:endParaRPr lang="en-GB" sz="1200">
                        <a:effectLst/>
                        <a:latin typeface="SassoonPrimaryInfant" pitchFamily="2" charset="0"/>
                        <a:ea typeface="Times New Roman" panose="02020603050405020304" pitchFamily="18" charset="0"/>
                      </a:endParaRPr>
                    </a:p>
                  </a:txBody>
                  <a:tcPr marL="66326" marR="66326" marT="0" marB="0"/>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spcAft>
                          <a:spcPts val="0"/>
                        </a:spcAft>
                      </a:pPr>
                      <a:r>
                        <a:rPr lang="en-GB" sz="700">
                          <a:effectLst/>
                          <a:latin typeface="SassoonPrimaryInfant" pitchFamily="2" charset="0"/>
                        </a:rPr>
                        <a:t>Snack</a:t>
                      </a:r>
                      <a:endParaRPr lang="en-GB" sz="1200">
                        <a:effectLst/>
                        <a:latin typeface="SassoonPrimaryInfant" pitchFamily="2" charset="0"/>
                        <a:ea typeface="Times New Roman" panose="02020603050405020304" pitchFamily="18" charset="0"/>
                      </a:endParaRPr>
                    </a:p>
                  </a:txBody>
                  <a:tcPr marL="66326" marR="66326" marT="0" marB="0"/>
                </a:tc>
                <a:tc vMerge="1">
                  <a:txBody>
                    <a:bodyPr/>
                    <a:lstStyle/>
                    <a:p>
                      <a:endParaRPr lang="en-GB"/>
                    </a:p>
                  </a:txBody>
                  <a:tcPr/>
                </a:tc>
                <a:tc>
                  <a:txBody>
                    <a:bodyPr/>
                    <a:lstStyle/>
                    <a:p>
                      <a:pPr algn="ctr">
                        <a:spcAft>
                          <a:spcPts val="0"/>
                        </a:spcAft>
                      </a:pPr>
                      <a:r>
                        <a:rPr lang="en-GB" sz="700" dirty="0">
                          <a:effectLst/>
                          <a:latin typeface="SassoonPrimaryInfant" pitchFamily="2" charset="0"/>
                        </a:rPr>
                        <a:t>Spelling &amp; Vocabulary</a:t>
                      </a:r>
                      <a:endParaRPr lang="en-GB" sz="1200" dirty="0">
                        <a:effectLst/>
                        <a:latin typeface="SassoonPrimaryInfant" pitchFamily="2" charset="0"/>
                        <a:ea typeface="Times New Roman" panose="02020603050405020304" pitchFamily="18" charset="0"/>
                      </a:endParaRPr>
                    </a:p>
                  </a:txBody>
                  <a:tcPr marL="66326" marR="66326" marT="0" marB="0"/>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152460189"/>
                  </a:ext>
                </a:extLst>
              </a:tr>
              <a:tr h="577308">
                <a:tc>
                  <a:txBody>
                    <a:bodyPr/>
                    <a:lstStyle/>
                    <a:p>
                      <a:pPr algn="ctr">
                        <a:spcAft>
                          <a:spcPts val="0"/>
                        </a:spcAft>
                      </a:pPr>
                      <a:r>
                        <a:rPr lang="en-GB" sz="700" dirty="0">
                          <a:solidFill>
                            <a:srgbClr val="FF3300"/>
                          </a:solidFill>
                          <a:effectLst/>
                          <a:latin typeface="SassoonPrimaryInfant" pitchFamily="2" charset="0"/>
                        </a:rPr>
                        <a:t> </a:t>
                      </a:r>
                      <a:endParaRPr lang="en-GB" sz="1200" dirty="0">
                        <a:solidFill>
                          <a:srgbClr val="FF3300"/>
                        </a:solidFill>
                        <a:effectLst/>
                        <a:latin typeface="SassoonPrimaryInfant" pitchFamily="2" charset="0"/>
                      </a:endParaRPr>
                    </a:p>
                    <a:p>
                      <a:pPr algn="ctr">
                        <a:spcAft>
                          <a:spcPts val="0"/>
                        </a:spcAft>
                      </a:pPr>
                      <a:r>
                        <a:rPr lang="en-GB" sz="700" dirty="0">
                          <a:solidFill>
                            <a:srgbClr val="FF3300"/>
                          </a:solidFill>
                          <a:effectLst/>
                          <a:latin typeface="SassoonPrimaryInfant" pitchFamily="2" charset="0"/>
                        </a:rPr>
                        <a:t>THURSDAY</a:t>
                      </a:r>
                      <a:endParaRPr lang="en-GB" sz="1200" dirty="0">
                        <a:solidFill>
                          <a:srgbClr val="FF3300"/>
                        </a:solidFill>
                        <a:effectLst/>
                        <a:latin typeface="SassoonPrimaryInfant" pitchFamily="2" charset="0"/>
                        <a:ea typeface="Times New Roman" panose="02020603050405020304" pitchFamily="18" charset="0"/>
                      </a:endParaRPr>
                    </a:p>
                  </a:txBody>
                  <a:tcPr marL="66326" marR="66326" marT="0" marB="0"/>
                </a:tc>
                <a:tc>
                  <a:txBody>
                    <a:bodyPr/>
                    <a:lstStyle/>
                    <a:p>
                      <a:pPr algn="ctr">
                        <a:spcAft>
                          <a:spcPts val="0"/>
                        </a:spcAft>
                      </a:pPr>
                      <a:r>
                        <a:rPr lang="en-GB" sz="700" dirty="0">
                          <a:effectLst/>
                          <a:latin typeface="SassoonPrimaryInfant" pitchFamily="2" charset="0"/>
                        </a:rPr>
                        <a:t>Temp.</a:t>
                      </a:r>
                      <a:endParaRPr lang="en-GB" sz="1200" dirty="0">
                        <a:effectLst/>
                        <a:latin typeface="SassoonPrimaryInfant" pitchFamily="2" charset="0"/>
                      </a:endParaRPr>
                    </a:p>
                    <a:p>
                      <a:pPr algn="ctr">
                        <a:spcAft>
                          <a:spcPts val="0"/>
                        </a:spcAft>
                      </a:pPr>
                      <a:r>
                        <a:rPr lang="en-GB" sz="700" dirty="0">
                          <a:effectLst/>
                          <a:latin typeface="SassoonPrimaryInfant" pitchFamily="2" charset="0"/>
                        </a:rPr>
                        <a:t>Hand Washing</a:t>
                      </a:r>
                      <a:r>
                        <a:rPr lang="en-GB" sz="700" dirty="0" smtClean="0">
                          <a:effectLst/>
                          <a:latin typeface="SassoonPrimaryInfant" pitchFamily="2" charset="0"/>
                        </a:rPr>
                        <a:t>/</a:t>
                      </a:r>
                    </a:p>
                    <a:p>
                      <a:pPr algn="ctr">
                        <a:spcAft>
                          <a:spcPts val="0"/>
                        </a:spcAft>
                      </a:pPr>
                      <a:r>
                        <a:rPr lang="en-GB" sz="700" dirty="0" smtClean="0">
                          <a:effectLst/>
                          <a:latin typeface="SassoonPrimaryInfant" pitchFamily="2" charset="0"/>
                        </a:rPr>
                        <a:t>Sanitise</a:t>
                      </a:r>
                      <a:endParaRPr lang="en-GB" sz="1200" dirty="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a:effectLst/>
                          <a:latin typeface="SassoonPrimaryInfant" pitchFamily="2" charset="0"/>
                        </a:rPr>
                        <a:t>L</a:t>
                      </a:r>
                      <a:endParaRPr lang="en-GB" sz="1200">
                        <a:effectLst/>
                        <a:latin typeface="SassoonPrimaryInfant" pitchFamily="2" charset="0"/>
                      </a:endParaRPr>
                    </a:p>
                    <a:p>
                      <a:pPr algn="ctr">
                        <a:spcAft>
                          <a:spcPts val="0"/>
                        </a:spcAft>
                      </a:pPr>
                      <a:r>
                        <a:rPr lang="en-GB" sz="700">
                          <a:effectLst/>
                          <a:latin typeface="SassoonPrimaryInfant" pitchFamily="2" charset="0"/>
                        </a:rPr>
                        <a:t>E</a:t>
                      </a:r>
                      <a:endParaRPr lang="en-GB" sz="1200">
                        <a:effectLst/>
                        <a:latin typeface="SassoonPrimaryInfant" pitchFamily="2" charset="0"/>
                      </a:endParaRPr>
                    </a:p>
                    <a:p>
                      <a:pPr algn="ctr">
                        <a:spcAft>
                          <a:spcPts val="0"/>
                        </a:spcAft>
                      </a:pPr>
                      <a:r>
                        <a:rPr lang="en-GB" sz="700">
                          <a:effectLst/>
                          <a:latin typeface="SassoonPrimaryInfant" pitchFamily="2" charset="0"/>
                        </a:rPr>
                        <a:t>N</a:t>
                      </a:r>
                      <a:endParaRPr lang="en-GB" sz="1200">
                        <a:effectLst/>
                        <a:latin typeface="SassoonPrimaryInfant" pitchFamily="2" charset="0"/>
                      </a:endParaRPr>
                    </a:p>
                    <a:p>
                      <a:pPr algn="ctr">
                        <a:spcAft>
                          <a:spcPts val="0"/>
                        </a:spcAft>
                      </a:pPr>
                      <a:r>
                        <a:rPr lang="en-GB" sz="700">
                          <a:effectLst/>
                          <a:latin typeface="SassoonPrimaryInfant" pitchFamily="2" charset="0"/>
                        </a:rPr>
                        <a:t>G</a:t>
                      </a:r>
                      <a:endParaRPr lang="en-GB" sz="1200">
                        <a:effectLst/>
                        <a:latin typeface="SassoonPrimaryInfant" pitchFamily="2" charset="0"/>
                      </a:endParaRPr>
                    </a:p>
                    <a:p>
                      <a:pPr algn="ctr">
                        <a:spcAft>
                          <a:spcPts val="0"/>
                        </a:spcAft>
                      </a:pPr>
                      <a:r>
                        <a:rPr lang="en-GB" sz="700">
                          <a:effectLst/>
                          <a:latin typeface="SassoonPrimaryInfant" pitchFamily="2" charset="0"/>
                        </a:rPr>
                        <a:t>E</a:t>
                      </a:r>
                      <a:endParaRPr lang="en-GB" sz="120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a:effectLst/>
                          <a:latin typeface="SassoonPrimaryInfant" pitchFamily="2" charset="0"/>
                        </a:rPr>
                        <a:t>T</a:t>
                      </a:r>
                      <a:endParaRPr lang="en-GB" sz="1000">
                        <a:effectLst/>
                        <a:latin typeface="SassoonPrimaryInfant" pitchFamily="2" charset="0"/>
                      </a:endParaRPr>
                    </a:p>
                    <a:p>
                      <a:pPr algn="ctr">
                        <a:spcAft>
                          <a:spcPts val="0"/>
                        </a:spcAft>
                      </a:pPr>
                      <a:r>
                        <a:rPr lang="en-GB" sz="700">
                          <a:effectLst/>
                          <a:latin typeface="SassoonPrimaryInfant" pitchFamily="2" charset="0"/>
                        </a:rPr>
                        <a:t>T</a:t>
                      </a:r>
                      <a:endParaRPr lang="en-GB" sz="1200">
                        <a:effectLst/>
                        <a:latin typeface="SassoonPrimaryInfant" pitchFamily="2" charset="0"/>
                      </a:endParaRPr>
                    </a:p>
                    <a:p>
                      <a:pPr algn="ctr">
                        <a:spcAft>
                          <a:spcPts val="0"/>
                        </a:spcAft>
                      </a:pPr>
                      <a:r>
                        <a:rPr lang="en-GB" sz="700">
                          <a:effectLst/>
                          <a:latin typeface="SassoonPrimaryInfant" pitchFamily="2" charset="0"/>
                        </a:rPr>
                        <a:t>E</a:t>
                      </a:r>
                      <a:endParaRPr lang="en-GB" sz="1200">
                        <a:effectLst/>
                        <a:latin typeface="SassoonPrimaryInfant" pitchFamily="2" charset="0"/>
                      </a:endParaRPr>
                    </a:p>
                    <a:p>
                      <a:pPr algn="ctr">
                        <a:spcAft>
                          <a:spcPts val="0"/>
                        </a:spcAft>
                      </a:pPr>
                      <a:r>
                        <a:rPr lang="en-GB" sz="700">
                          <a:effectLst/>
                          <a:latin typeface="SassoonPrimaryInfant" pitchFamily="2" charset="0"/>
                        </a:rPr>
                        <a:t>S</a:t>
                      </a:r>
                      <a:endParaRPr lang="en-GB" sz="1200">
                        <a:effectLst/>
                        <a:latin typeface="SassoonPrimaryInfant" pitchFamily="2" charset="0"/>
                      </a:endParaRPr>
                    </a:p>
                    <a:p>
                      <a:pPr algn="ctr">
                        <a:spcAft>
                          <a:spcPts val="0"/>
                        </a:spcAft>
                      </a:pPr>
                      <a:r>
                        <a:rPr lang="en-GB" sz="700">
                          <a:effectLst/>
                          <a:latin typeface="SassoonPrimaryInfant" pitchFamily="2" charset="0"/>
                        </a:rPr>
                        <a:t>T</a:t>
                      </a:r>
                      <a:endParaRPr lang="en-GB" sz="1200">
                        <a:effectLst/>
                        <a:latin typeface="SassoonPrimaryInfant" pitchFamily="2" charset="0"/>
                      </a:endParaRPr>
                    </a:p>
                    <a:p>
                      <a:pPr algn="ctr">
                        <a:spcAft>
                          <a:spcPts val="0"/>
                        </a:spcAft>
                      </a:pPr>
                      <a:r>
                        <a:rPr lang="en-GB" sz="700">
                          <a:effectLst/>
                          <a:latin typeface="SassoonPrimaryInfant" pitchFamily="2" charset="0"/>
                        </a:rPr>
                        <a:t>S</a:t>
                      </a:r>
                      <a:endParaRPr lang="en-GB" sz="120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dirty="0">
                          <a:solidFill>
                            <a:srgbClr val="FF0000"/>
                          </a:solidFill>
                          <a:effectLst/>
                          <a:latin typeface="SassoonPrimaryInfant" pitchFamily="2" charset="0"/>
                        </a:rPr>
                        <a:t>MATHEMATICS</a:t>
                      </a:r>
                      <a:endParaRPr lang="en-GB" sz="1000" dirty="0">
                        <a:solidFill>
                          <a:srgbClr val="FF0000"/>
                        </a:solidFill>
                        <a:effectLst/>
                        <a:latin typeface="SassoonPrimaryInfant" pitchFamily="2" charset="0"/>
                      </a:endParaRPr>
                    </a:p>
                    <a:p>
                      <a:pPr algn="ctr">
                        <a:spcAft>
                          <a:spcPts val="0"/>
                        </a:spcAft>
                      </a:pPr>
                      <a:r>
                        <a:rPr lang="en-GB" sz="700" dirty="0">
                          <a:solidFill>
                            <a:srgbClr val="FF0000"/>
                          </a:solidFill>
                          <a:effectLst/>
                          <a:latin typeface="SassoonPrimaryInfant" pitchFamily="2" charset="0"/>
                        </a:rPr>
                        <a:t>&amp;</a:t>
                      </a:r>
                      <a:endParaRPr lang="en-GB" sz="1200" dirty="0">
                        <a:solidFill>
                          <a:srgbClr val="FF0000"/>
                        </a:solidFill>
                        <a:effectLst/>
                        <a:latin typeface="SassoonPrimaryInfant" pitchFamily="2" charset="0"/>
                      </a:endParaRPr>
                    </a:p>
                    <a:p>
                      <a:pPr algn="ctr">
                        <a:spcAft>
                          <a:spcPts val="0"/>
                        </a:spcAft>
                      </a:pPr>
                      <a:r>
                        <a:rPr lang="en-GB" sz="700" dirty="0">
                          <a:solidFill>
                            <a:srgbClr val="FF0000"/>
                          </a:solidFill>
                          <a:effectLst/>
                          <a:latin typeface="SassoonPrimaryInfant" pitchFamily="2" charset="0"/>
                        </a:rPr>
                        <a:t>NUMERACY</a:t>
                      </a:r>
                      <a:endParaRPr lang="en-GB" sz="1200" dirty="0">
                        <a:solidFill>
                          <a:srgbClr val="FF0000"/>
                        </a:solidFill>
                        <a:effectLst/>
                        <a:latin typeface="SassoonPrimaryInfant" pitchFamily="2" charset="0"/>
                      </a:endParaRPr>
                    </a:p>
                    <a:p>
                      <a:pPr algn="ctr">
                        <a:spcAft>
                          <a:spcPts val="0"/>
                        </a:spcAft>
                      </a:pPr>
                      <a:r>
                        <a:rPr lang="en-GB" sz="700" dirty="0">
                          <a:solidFill>
                            <a:srgbClr val="FF0000"/>
                          </a:solidFill>
                          <a:effectLst/>
                          <a:latin typeface="SassoonPrimaryInfant" pitchFamily="2" charset="0"/>
                        </a:rPr>
                        <a:t>Feedback</a:t>
                      </a:r>
                      <a:endParaRPr lang="en-GB" sz="1200" dirty="0">
                        <a:solidFill>
                          <a:srgbClr val="FF0000"/>
                        </a:solidFill>
                        <a:effectLst/>
                        <a:latin typeface="SassoonPrimaryInfant" pitchFamily="2" charset="0"/>
                      </a:endParaRPr>
                    </a:p>
                    <a:p>
                      <a:pPr algn="ctr">
                        <a:spcAft>
                          <a:spcPts val="0"/>
                        </a:spcAft>
                      </a:pPr>
                      <a:r>
                        <a:rPr lang="en-GB" sz="700" dirty="0">
                          <a:solidFill>
                            <a:srgbClr val="FF0000"/>
                          </a:solidFill>
                          <a:effectLst/>
                          <a:latin typeface="SassoonPrimaryInfant" pitchFamily="2" charset="0"/>
                        </a:rPr>
                        <a:t>Handling Data</a:t>
                      </a:r>
                      <a:endParaRPr lang="en-GB" sz="1200" dirty="0">
                        <a:solidFill>
                          <a:srgbClr val="FF0000"/>
                        </a:solidFill>
                        <a:effectLst/>
                        <a:latin typeface="SassoonPrimaryInfant" pitchFamily="2" charset="0"/>
                        <a:ea typeface="Times New Roman" panose="02020603050405020304" pitchFamily="18" charset="0"/>
                      </a:endParaRPr>
                    </a:p>
                  </a:txBody>
                  <a:tcPr marL="66326" marR="66326" marT="0" marB="0"/>
                </a:tc>
                <a:tc>
                  <a:txBody>
                    <a:bodyPr/>
                    <a:lstStyle/>
                    <a:p>
                      <a:pPr algn="ctr">
                        <a:spcAft>
                          <a:spcPts val="0"/>
                        </a:spcAft>
                      </a:pPr>
                      <a:r>
                        <a:rPr lang="en-GB" sz="700">
                          <a:effectLst/>
                          <a:latin typeface="SassoonPrimaryInfant" pitchFamily="2" charset="0"/>
                        </a:rPr>
                        <a:t>Toilet.</a:t>
                      </a:r>
                      <a:endParaRPr lang="en-GB" sz="1200">
                        <a:effectLst/>
                        <a:latin typeface="SassoonPrimaryInfant" pitchFamily="2" charset="0"/>
                      </a:endParaRPr>
                    </a:p>
                    <a:p>
                      <a:pPr algn="ctr">
                        <a:spcAft>
                          <a:spcPts val="0"/>
                        </a:spcAft>
                      </a:pPr>
                      <a:r>
                        <a:rPr lang="en-GB" sz="700">
                          <a:effectLst/>
                          <a:latin typeface="SassoonPrimaryInfant" pitchFamily="2" charset="0"/>
                        </a:rPr>
                        <a:t>Hand Washing/Sanitise</a:t>
                      </a:r>
                      <a:endParaRPr lang="en-GB" sz="120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a:effectLst/>
                          <a:latin typeface="SassoonPrimaryInfant" pitchFamily="2" charset="0"/>
                        </a:rPr>
                        <a:t> </a:t>
                      </a:r>
                      <a:endParaRPr lang="en-GB" sz="1200">
                        <a:effectLst/>
                        <a:latin typeface="SassoonPrimaryInfant" pitchFamily="2" charset="0"/>
                      </a:endParaRPr>
                    </a:p>
                    <a:p>
                      <a:pPr algn="ctr">
                        <a:spcAft>
                          <a:spcPts val="0"/>
                        </a:spcAft>
                      </a:pPr>
                      <a:r>
                        <a:rPr lang="en-GB" sz="700">
                          <a:effectLst/>
                          <a:latin typeface="SassoonPrimaryInfant" pitchFamily="2" charset="0"/>
                        </a:rPr>
                        <a:t> </a:t>
                      </a:r>
                      <a:endParaRPr lang="en-GB" sz="1200">
                        <a:effectLst/>
                        <a:latin typeface="SassoonPrimaryInfant" pitchFamily="2" charset="0"/>
                      </a:endParaRPr>
                    </a:p>
                    <a:p>
                      <a:pPr algn="ctr">
                        <a:spcAft>
                          <a:spcPts val="0"/>
                        </a:spcAft>
                      </a:pPr>
                      <a:r>
                        <a:rPr lang="en-GB" sz="700">
                          <a:effectLst/>
                          <a:latin typeface="SassoonPrimaryInfant" pitchFamily="2" charset="0"/>
                        </a:rPr>
                        <a:t>A</a:t>
                      </a:r>
                      <a:endParaRPr lang="en-GB" sz="1000" b="1">
                        <a:solidFill>
                          <a:srgbClr val="FF0000"/>
                        </a:solidFill>
                        <a:effectLst/>
                        <a:latin typeface="SassoonPrimaryInfant" pitchFamily="2" charset="0"/>
                        <a:ea typeface="Times New Roman" panose="02020603050405020304" pitchFamily="18" charset="0"/>
                      </a:endParaRPr>
                    </a:p>
                  </a:txBody>
                  <a:tcPr marL="66326" marR="66326" marT="0" marB="0"/>
                </a:tc>
                <a:tc>
                  <a:txBody>
                    <a:bodyPr/>
                    <a:lstStyle/>
                    <a:p>
                      <a:pPr algn="ctr">
                        <a:spcAft>
                          <a:spcPts val="0"/>
                        </a:spcAft>
                      </a:pPr>
                      <a:r>
                        <a:rPr lang="en-GB" sz="700">
                          <a:effectLst/>
                          <a:latin typeface="SassoonPrimaryInfant" pitchFamily="2" charset="0"/>
                        </a:rPr>
                        <a:t>Classroom Cleaning</a:t>
                      </a:r>
                      <a:endParaRPr lang="en-GB" sz="1200">
                        <a:effectLst/>
                        <a:latin typeface="SassoonPrimaryInfant" pitchFamily="2" charset="0"/>
                      </a:endParaRPr>
                    </a:p>
                    <a:p>
                      <a:pPr algn="ctr">
                        <a:spcAft>
                          <a:spcPts val="0"/>
                        </a:spcAft>
                      </a:pPr>
                      <a:r>
                        <a:rPr lang="en-GB" sz="700">
                          <a:effectLst/>
                          <a:latin typeface="SassoonPrimaryInfant" pitchFamily="2" charset="0"/>
                        </a:rPr>
                        <a:t> </a:t>
                      </a:r>
                      <a:endParaRPr lang="en-GB" sz="1200">
                        <a:effectLst/>
                        <a:latin typeface="SassoonPrimaryInfant" pitchFamily="2" charset="0"/>
                      </a:endParaRPr>
                    </a:p>
                    <a:p>
                      <a:pPr algn="ctr">
                        <a:spcAft>
                          <a:spcPts val="0"/>
                        </a:spcAft>
                      </a:pPr>
                      <a:r>
                        <a:rPr lang="en-GB" sz="700">
                          <a:effectLst/>
                          <a:latin typeface="SassoonPrimaryInfant" pitchFamily="2" charset="0"/>
                        </a:rPr>
                        <a:t>Silent Reading/AR</a:t>
                      </a:r>
                      <a:endParaRPr lang="en-GB" sz="120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dirty="0">
                          <a:solidFill>
                            <a:srgbClr val="0070C0"/>
                          </a:solidFill>
                          <a:effectLst/>
                          <a:latin typeface="SassoonPrimaryInfant" pitchFamily="2" charset="0"/>
                        </a:rPr>
                        <a:t>LANGUAGE </a:t>
                      </a:r>
                      <a:endParaRPr lang="en-GB" sz="1000" dirty="0">
                        <a:solidFill>
                          <a:srgbClr val="0070C0"/>
                        </a:solidFill>
                        <a:effectLst/>
                        <a:latin typeface="SassoonPrimaryInfant" pitchFamily="2" charset="0"/>
                      </a:endParaRPr>
                    </a:p>
                    <a:p>
                      <a:pPr algn="ctr">
                        <a:spcAft>
                          <a:spcPts val="0"/>
                        </a:spcAft>
                      </a:pPr>
                      <a:r>
                        <a:rPr lang="en-GB" sz="700" dirty="0">
                          <a:solidFill>
                            <a:srgbClr val="0070C0"/>
                          </a:solidFill>
                          <a:effectLst/>
                          <a:latin typeface="SassoonPrimaryInfant" pitchFamily="2" charset="0"/>
                        </a:rPr>
                        <a:t>&amp; </a:t>
                      </a:r>
                      <a:endParaRPr lang="en-GB" sz="1000" dirty="0">
                        <a:solidFill>
                          <a:srgbClr val="0070C0"/>
                        </a:solidFill>
                        <a:effectLst/>
                        <a:latin typeface="SassoonPrimaryInfant" pitchFamily="2" charset="0"/>
                      </a:endParaRPr>
                    </a:p>
                    <a:p>
                      <a:pPr algn="ctr">
                        <a:spcAft>
                          <a:spcPts val="0"/>
                        </a:spcAft>
                      </a:pPr>
                      <a:r>
                        <a:rPr lang="en-GB" sz="700" dirty="0">
                          <a:solidFill>
                            <a:srgbClr val="0070C0"/>
                          </a:solidFill>
                          <a:effectLst/>
                          <a:latin typeface="SassoonPrimaryInfant" pitchFamily="2" charset="0"/>
                        </a:rPr>
                        <a:t>LITERACY</a:t>
                      </a:r>
                      <a:endParaRPr lang="en-GB" sz="1000" dirty="0">
                        <a:solidFill>
                          <a:srgbClr val="0070C0"/>
                        </a:solidFill>
                        <a:effectLst/>
                        <a:latin typeface="SassoonPrimaryInfant" pitchFamily="2" charset="0"/>
                      </a:endParaRPr>
                    </a:p>
                    <a:p>
                      <a:pPr algn="ctr">
                        <a:spcAft>
                          <a:spcPts val="0"/>
                        </a:spcAft>
                      </a:pPr>
                      <a:r>
                        <a:rPr lang="en-GB" sz="700" dirty="0">
                          <a:solidFill>
                            <a:srgbClr val="0070C0"/>
                          </a:solidFill>
                          <a:effectLst/>
                          <a:latin typeface="SassoonPrimaryInfant" pitchFamily="2" charset="0"/>
                        </a:rPr>
                        <a:t>Feedback</a:t>
                      </a:r>
                      <a:endParaRPr lang="en-GB" sz="1200" dirty="0">
                        <a:solidFill>
                          <a:srgbClr val="0070C0"/>
                        </a:solidFill>
                        <a:effectLst/>
                        <a:latin typeface="SassoonPrimaryInfant" pitchFamily="2" charset="0"/>
                      </a:endParaRPr>
                    </a:p>
                    <a:p>
                      <a:pPr algn="ctr">
                        <a:spcAft>
                          <a:spcPts val="0"/>
                        </a:spcAft>
                      </a:pPr>
                      <a:r>
                        <a:rPr lang="en-GB" sz="700" dirty="0">
                          <a:solidFill>
                            <a:srgbClr val="0070C0"/>
                          </a:solidFill>
                          <a:effectLst/>
                          <a:latin typeface="SassoonPrimaryInfant" pitchFamily="2" charset="0"/>
                        </a:rPr>
                        <a:t>Creative Writing</a:t>
                      </a:r>
                      <a:endParaRPr lang="en-GB" sz="1200" dirty="0">
                        <a:solidFill>
                          <a:srgbClr val="0070C0"/>
                        </a:solidFill>
                        <a:effectLst/>
                        <a:latin typeface="SassoonPrimaryInfant" pitchFamily="2" charset="0"/>
                      </a:endParaRPr>
                    </a:p>
                    <a:p>
                      <a:pPr algn="ctr">
                        <a:spcAft>
                          <a:spcPts val="0"/>
                        </a:spcAft>
                      </a:pPr>
                      <a:r>
                        <a:rPr lang="en-GB" sz="700" dirty="0">
                          <a:solidFill>
                            <a:srgbClr val="0070C0"/>
                          </a:solidFill>
                          <a:effectLst/>
                          <a:latin typeface="SassoonPrimaryInfant" pitchFamily="2" charset="0"/>
                        </a:rPr>
                        <a:t>(Reading Groups)</a:t>
                      </a:r>
                      <a:endParaRPr lang="en-GB" sz="1200" dirty="0">
                        <a:solidFill>
                          <a:srgbClr val="0070C0"/>
                        </a:solidFill>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a:effectLst/>
                          <a:latin typeface="SassoonPrimaryInfant" pitchFamily="2" charset="0"/>
                        </a:rPr>
                        <a:t>Daily Mile </a:t>
                      </a:r>
                      <a:endParaRPr lang="en-GB" sz="1200">
                        <a:effectLst/>
                        <a:latin typeface="SassoonPrimaryInfant" pitchFamily="2" charset="0"/>
                      </a:endParaRPr>
                    </a:p>
                    <a:p>
                      <a:pPr algn="ctr">
                        <a:spcAft>
                          <a:spcPts val="0"/>
                        </a:spcAft>
                      </a:pPr>
                      <a:r>
                        <a:rPr lang="en-GB" sz="700">
                          <a:effectLst/>
                          <a:latin typeface="SassoonPrimaryInfant" pitchFamily="2" charset="0"/>
                        </a:rPr>
                        <a:t>Toilet.</a:t>
                      </a:r>
                      <a:endParaRPr lang="en-GB" sz="1200">
                        <a:effectLst/>
                        <a:latin typeface="SassoonPrimaryInfant" pitchFamily="2" charset="0"/>
                      </a:endParaRPr>
                    </a:p>
                    <a:p>
                      <a:pPr algn="ctr">
                        <a:spcAft>
                          <a:spcPts val="0"/>
                        </a:spcAft>
                      </a:pPr>
                      <a:r>
                        <a:rPr lang="en-GB" sz="700">
                          <a:effectLst/>
                          <a:latin typeface="SassoonPrimaryInfant" pitchFamily="2" charset="0"/>
                        </a:rPr>
                        <a:t>Hand Washing/Sanitise</a:t>
                      </a:r>
                      <a:endParaRPr lang="en-GB" sz="120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a:effectLst/>
                          <a:latin typeface="SassoonPrimaryInfant" pitchFamily="2" charset="0"/>
                        </a:rPr>
                        <a:t>Classroom</a:t>
                      </a:r>
                      <a:endParaRPr lang="en-GB" sz="1200">
                        <a:effectLst/>
                        <a:latin typeface="SassoonPrimaryInfant" pitchFamily="2" charset="0"/>
                      </a:endParaRPr>
                    </a:p>
                    <a:p>
                      <a:pPr algn="ctr">
                        <a:spcAft>
                          <a:spcPts val="0"/>
                        </a:spcAft>
                      </a:pPr>
                      <a:r>
                        <a:rPr lang="en-GB" sz="700">
                          <a:effectLst/>
                          <a:latin typeface="SassoonPrimaryInfant" pitchFamily="2" charset="0"/>
                        </a:rPr>
                        <a:t>Cleaning</a:t>
                      </a:r>
                      <a:endParaRPr lang="en-GB" sz="1200">
                        <a:effectLst/>
                        <a:latin typeface="SassoonPrimaryInfant" pitchFamily="2" charset="0"/>
                      </a:endParaRPr>
                    </a:p>
                    <a:p>
                      <a:pPr>
                        <a:spcAft>
                          <a:spcPts val="0"/>
                        </a:spcAft>
                      </a:pPr>
                      <a:r>
                        <a:rPr lang="en-GB" sz="700">
                          <a:effectLst/>
                          <a:latin typeface="SassoonPrimaryInfant" pitchFamily="2" charset="0"/>
                        </a:rPr>
                        <a:t> </a:t>
                      </a:r>
                      <a:endParaRPr lang="en-GB" sz="1200">
                        <a:effectLst/>
                        <a:latin typeface="SassoonPrimaryInfant" pitchFamily="2" charset="0"/>
                      </a:endParaRPr>
                    </a:p>
                    <a:p>
                      <a:pPr algn="l">
                        <a:spcAft>
                          <a:spcPts val="0"/>
                        </a:spcAft>
                      </a:pPr>
                      <a:r>
                        <a:rPr lang="en-GB" sz="700">
                          <a:effectLst/>
                          <a:latin typeface="SassoonPrimaryInfant" pitchFamily="2" charset="0"/>
                        </a:rPr>
                        <a:t>   C</a:t>
                      </a:r>
                      <a:endParaRPr lang="en-GB" sz="1400">
                        <a:solidFill>
                          <a:srgbClr val="FF0000"/>
                        </a:solidFill>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a:effectLst/>
                          <a:latin typeface="SassoonPrimaryInfant" pitchFamily="2" charset="0"/>
                        </a:rPr>
                        <a:t>U</a:t>
                      </a:r>
                      <a:endParaRPr lang="en-GB" sz="1200">
                        <a:effectLst/>
                        <a:latin typeface="SassoonPrimaryInfant" pitchFamily="2" charset="0"/>
                      </a:endParaRPr>
                    </a:p>
                    <a:p>
                      <a:pPr algn="ctr">
                        <a:spcAft>
                          <a:spcPts val="0"/>
                        </a:spcAft>
                      </a:pPr>
                      <a:r>
                        <a:rPr lang="en-GB" sz="700">
                          <a:effectLst/>
                          <a:latin typeface="SassoonPrimaryInfant" pitchFamily="2" charset="0"/>
                        </a:rPr>
                        <a:t>T</a:t>
                      </a:r>
                      <a:endParaRPr lang="en-GB" sz="1200">
                        <a:effectLst/>
                        <a:latin typeface="SassoonPrimaryInfant" pitchFamily="2" charset="0"/>
                      </a:endParaRPr>
                    </a:p>
                    <a:p>
                      <a:pPr algn="ctr">
                        <a:spcAft>
                          <a:spcPts val="0"/>
                        </a:spcAft>
                      </a:pPr>
                      <a:r>
                        <a:rPr lang="en-GB" sz="700">
                          <a:effectLst/>
                          <a:latin typeface="SassoonPrimaryInfant" pitchFamily="2" charset="0"/>
                        </a:rPr>
                        <a:t>I</a:t>
                      </a:r>
                      <a:endParaRPr lang="en-GB" sz="1200">
                        <a:effectLst/>
                        <a:latin typeface="SassoonPrimaryInfant" pitchFamily="2" charset="0"/>
                      </a:endParaRPr>
                    </a:p>
                    <a:p>
                      <a:pPr algn="ctr">
                        <a:spcAft>
                          <a:spcPts val="0"/>
                        </a:spcAft>
                      </a:pPr>
                      <a:r>
                        <a:rPr lang="en-GB" sz="700">
                          <a:effectLst/>
                          <a:latin typeface="SassoonPrimaryInfant" pitchFamily="2" charset="0"/>
                        </a:rPr>
                        <a:t>O</a:t>
                      </a:r>
                      <a:endParaRPr lang="en-GB" sz="1200">
                        <a:effectLst/>
                        <a:latin typeface="SassoonPrimaryInfant" pitchFamily="2" charset="0"/>
                      </a:endParaRPr>
                    </a:p>
                    <a:p>
                      <a:pPr algn="ctr">
                        <a:spcAft>
                          <a:spcPts val="0"/>
                        </a:spcAft>
                      </a:pPr>
                      <a:r>
                        <a:rPr lang="en-GB" sz="700">
                          <a:effectLst/>
                          <a:latin typeface="SassoonPrimaryInfant" pitchFamily="2" charset="0"/>
                        </a:rPr>
                        <a:t>N</a:t>
                      </a:r>
                      <a:endParaRPr lang="en-GB" sz="1200">
                        <a:effectLst/>
                        <a:latin typeface="SassoonPrimaryInfant" pitchFamily="2" charset="0"/>
                        <a:ea typeface="Times New Roman" panose="02020603050405020304" pitchFamily="18" charset="0"/>
                      </a:endParaRPr>
                    </a:p>
                  </a:txBody>
                  <a:tcPr marL="66326" marR="66326" marT="0" marB="0"/>
                </a:tc>
                <a:tc rowSpan="2">
                  <a:txBody>
                    <a:bodyPr/>
                    <a:lstStyle/>
                    <a:p>
                      <a:pPr algn="ctr">
                        <a:spcAft>
                          <a:spcPts val="0"/>
                        </a:spcAft>
                      </a:pPr>
                      <a:r>
                        <a:rPr lang="en-GB" sz="700" dirty="0">
                          <a:solidFill>
                            <a:srgbClr val="CC04A6"/>
                          </a:solidFill>
                          <a:effectLst/>
                          <a:latin typeface="SassoonPrimaryInfant" pitchFamily="2" charset="0"/>
                        </a:rPr>
                        <a:t> </a:t>
                      </a:r>
                      <a:endParaRPr lang="en-GB" sz="1200" dirty="0">
                        <a:solidFill>
                          <a:srgbClr val="CC04A6"/>
                        </a:solidFill>
                        <a:effectLst/>
                        <a:latin typeface="SassoonPrimaryInfant" pitchFamily="2" charset="0"/>
                      </a:endParaRPr>
                    </a:p>
                    <a:p>
                      <a:pPr algn="ctr">
                        <a:spcAft>
                          <a:spcPts val="0"/>
                        </a:spcAft>
                      </a:pPr>
                      <a:r>
                        <a:rPr lang="en-GB" sz="700" dirty="0">
                          <a:solidFill>
                            <a:srgbClr val="CC04A6"/>
                          </a:solidFill>
                          <a:effectLst/>
                          <a:latin typeface="SassoonPrimaryInfant" pitchFamily="2" charset="0"/>
                        </a:rPr>
                        <a:t> </a:t>
                      </a:r>
                      <a:endParaRPr lang="en-GB" sz="1200" dirty="0">
                        <a:solidFill>
                          <a:srgbClr val="CC04A6"/>
                        </a:solidFill>
                        <a:effectLst/>
                        <a:latin typeface="SassoonPrimaryInfant" pitchFamily="2" charset="0"/>
                      </a:endParaRPr>
                    </a:p>
                    <a:p>
                      <a:pPr algn="ctr">
                        <a:spcAft>
                          <a:spcPts val="0"/>
                        </a:spcAft>
                      </a:pPr>
                      <a:r>
                        <a:rPr lang="en-GB" sz="700" dirty="0">
                          <a:solidFill>
                            <a:srgbClr val="CC04A6"/>
                          </a:solidFill>
                          <a:effectLst/>
                          <a:latin typeface="SassoonPrimaryInfant" pitchFamily="2" charset="0"/>
                        </a:rPr>
                        <a:t> </a:t>
                      </a:r>
                      <a:endParaRPr lang="en-GB" sz="1200" dirty="0">
                        <a:solidFill>
                          <a:srgbClr val="CC04A6"/>
                        </a:solidFill>
                        <a:effectLst/>
                        <a:latin typeface="SassoonPrimaryInfant" pitchFamily="2" charset="0"/>
                      </a:endParaRPr>
                    </a:p>
                    <a:p>
                      <a:pPr algn="ctr">
                        <a:spcAft>
                          <a:spcPts val="0"/>
                        </a:spcAft>
                      </a:pPr>
                      <a:r>
                        <a:rPr lang="en-GB" sz="700" dirty="0">
                          <a:solidFill>
                            <a:srgbClr val="CC04A6"/>
                          </a:solidFill>
                          <a:effectLst/>
                          <a:latin typeface="SassoonPrimaryInfant" pitchFamily="2" charset="0"/>
                        </a:rPr>
                        <a:t>WAU</a:t>
                      </a:r>
                      <a:endParaRPr lang="en-GB" sz="1200" dirty="0">
                        <a:solidFill>
                          <a:srgbClr val="CC04A6"/>
                        </a:solidFill>
                        <a:effectLst/>
                        <a:latin typeface="SassoonPrimaryInfant" pitchFamily="2" charset="0"/>
                        <a:ea typeface="Times New Roman" panose="02020603050405020304" pitchFamily="18" charset="0"/>
                      </a:endParaRPr>
                    </a:p>
                  </a:txBody>
                  <a:tcPr marL="66326" marR="66326" marT="0" marB="0"/>
                </a:tc>
                <a:tc gridSpan="2">
                  <a:txBody>
                    <a:bodyPr/>
                    <a:lstStyle/>
                    <a:p>
                      <a:pPr algn="ctr">
                        <a:spcAft>
                          <a:spcPts val="0"/>
                        </a:spcAft>
                      </a:pPr>
                      <a:r>
                        <a:rPr lang="en-GB" sz="700" dirty="0">
                          <a:solidFill>
                            <a:srgbClr val="CC04A6"/>
                          </a:solidFill>
                          <a:effectLst/>
                          <a:latin typeface="SassoonPrimaryInfant" pitchFamily="2" charset="0"/>
                        </a:rPr>
                        <a:t> </a:t>
                      </a:r>
                      <a:endParaRPr lang="en-GB" sz="1200" dirty="0">
                        <a:solidFill>
                          <a:srgbClr val="CC04A6"/>
                        </a:solidFill>
                        <a:effectLst/>
                        <a:latin typeface="SassoonPrimaryInfant" pitchFamily="2" charset="0"/>
                      </a:endParaRPr>
                    </a:p>
                    <a:p>
                      <a:pPr algn="ctr">
                        <a:spcAft>
                          <a:spcPts val="0"/>
                        </a:spcAft>
                      </a:pPr>
                      <a:r>
                        <a:rPr lang="en-GB" sz="700" dirty="0">
                          <a:solidFill>
                            <a:srgbClr val="CC04A6"/>
                          </a:solidFill>
                          <a:effectLst/>
                          <a:latin typeface="SassoonPrimaryInfant" pitchFamily="2" charset="0"/>
                        </a:rPr>
                        <a:t>WAU</a:t>
                      </a:r>
                      <a:endParaRPr lang="en-GB" sz="1200" dirty="0">
                        <a:solidFill>
                          <a:srgbClr val="CC04A6"/>
                        </a:solidFill>
                        <a:effectLst/>
                        <a:latin typeface="SassoonPrimaryInfant" pitchFamily="2" charset="0"/>
                      </a:endParaRPr>
                    </a:p>
                    <a:p>
                      <a:pPr algn="ctr">
                        <a:spcAft>
                          <a:spcPts val="0"/>
                        </a:spcAft>
                      </a:pPr>
                      <a:r>
                        <a:rPr lang="en-GB" sz="700" dirty="0">
                          <a:solidFill>
                            <a:srgbClr val="CC04A6"/>
                          </a:solidFill>
                          <a:effectLst/>
                          <a:latin typeface="SassoonPrimaryInfant" pitchFamily="2" charset="0"/>
                        </a:rPr>
                        <a:t>(</a:t>
                      </a:r>
                      <a:r>
                        <a:rPr lang="en-GB" sz="700" dirty="0" err="1">
                          <a:solidFill>
                            <a:srgbClr val="CC04A6"/>
                          </a:solidFill>
                          <a:effectLst/>
                          <a:latin typeface="SassoonPrimaryInfant" pitchFamily="2" charset="0"/>
                        </a:rPr>
                        <a:t>NewsDesk</a:t>
                      </a:r>
                      <a:r>
                        <a:rPr lang="en-GB" sz="700" dirty="0">
                          <a:solidFill>
                            <a:srgbClr val="CC04A6"/>
                          </a:solidFill>
                          <a:effectLst/>
                          <a:latin typeface="SassoonPrimaryInfant" pitchFamily="2" charset="0"/>
                        </a:rPr>
                        <a:t>)</a:t>
                      </a:r>
                      <a:endParaRPr lang="en-GB" sz="1200" dirty="0">
                        <a:solidFill>
                          <a:srgbClr val="CC04A6"/>
                        </a:solidFill>
                        <a:effectLst/>
                        <a:latin typeface="SassoonPrimaryInfant" pitchFamily="2" charset="0"/>
                        <a:ea typeface="Times New Roman" panose="02020603050405020304" pitchFamily="18" charset="0"/>
                      </a:endParaRPr>
                    </a:p>
                  </a:txBody>
                  <a:tcPr marL="66326" marR="66326" marT="0" marB="0"/>
                </a:tc>
                <a:tc hMerge="1">
                  <a:txBody>
                    <a:bodyPr/>
                    <a:lstStyle/>
                    <a:p>
                      <a:endParaRPr lang="en-GB"/>
                    </a:p>
                  </a:txBody>
                  <a:tcPr/>
                </a:tc>
                <a:extLst>
                  <a:ext uri="{0D108BD9-81ED-4DB2-BD59-A6C34878D82A}">
                    <a16:rowId xmlns:a16="http://schemas.microsoft.com/office/drawing/2014/main" val="2289028481"/>
                  </a:ext>
                </a:extLst>
              </a:tr>
              <a:tr h="719377">
                <a:tc>
                  <a:txBody>
                    <a:bodyPr/>
                    <a:lstStyle/>
                    <a:p>
                      <a:pPr algn="ctr">
                        <a:spcAft>
                          <a:spcPts val="0"/>
                        </a:spcAft>
                      </a:pPr>
                      <a:r>
                        <a:rPr lang="en-GB" sz="700" dirty="0">
                          <a:solidFill>
                            <a:srgbClr val="FF3300"/>
                          </a:solidFill>
                          <a:effectLst/>
                          <a:latin typeface="SassoonPrimaryInfant" pitchFamily="2" charset="0"/>
                        </a:rPr>
                        <a:t>School Council</a:t>
                      </a:r>
                      <a:endParaRPr lang="en-GB" sz="1200" dirty="0">
                        <a:solidFill>
                          <a:srgbClr val="FF3300"/>
                        </a:solidFill>
                        <a:effectLst/>
                        <a:latin typeface="SassoonPrimaryInfant" pitchFamily="2" charset="0"/>
                      </a:endParaRPr>
                    </a:p>
                    <a:p>
                      <a:pPr algn="ctr">
                        <a:spcAft>
                          <a:spcPts val="0"/>
                        </a:spcAft>
                      </a:pPr>
                      <a:r>
                        <a:rPr lang="en-GB" sz="700" dirty="0">
                          <a:solidFill>
                            <a:srgbClr val="FF3300"/>
                          </a:solidFill>
                          <a:effectLst/>
                          <a:latin typeface="SassoonPrimaryInfant" pitchFamily="2" charset="0"/>
                        </a:rPr>
                        <a:t> @ 9.15am</a:t>
                      </a:r>
                      <a:endParaRPr lang="en-GB" sz="1200" dirty="0">
                        <a:solidFill>
                          <a:srgbClr val="FF3300"/>
                        </a:solidFill>
                        <a:effectLst/>
                        <a:latin typeface="SassoonPrimaryInfant" pitchFamily="2" charset="0"/>
                      </a:endParaRPr>
                    </a:p>
                    <a:p>
                      <a:pPr algn="ctr">
                        <a:spcAft>
                          <a:spcPts val="0"/>
                        </a:spcAft>
                      </a:pPr>
                      <a:r>
                        <a:rPr lang="en-GB" sz="700" dirty="0">
                          <a:solidFill>
                            <a:srgbClr val="FF3300"/>
                          </a:solidFill>
                          <a:effectLst/>
                          <a:latin typeface="SassoonPrimaryInfant" pitchFamily="2" charset="0"/>
                        </a:rPr>
                        <a:t>(Fortnightly)</a:t>
                      </a:r>
                      <a:endParaRPr lang="en-GB" sz="1200" dirty="0">
                        <a:solidFill>
                          <a:srgbClr val="FF3300"/>
                        </a:solidFill>
                        <a:effectLst/>
                        <a:latin typeface="SassoonPrimaryInfant" pitchFamily="2" charset="0"/>
                        <a:ea typeface="Times New Roman" panose="02020603050405020304" pitchFamily="18" charset="0"/>
                      </a:endParaRPr>
                    </a:p>
                  </a:txBody>
                  <a:tcPr marL="66326" marR="66326" marT="0" marB="0"/>
                </a:tc>
                <a:tc>
                  <a:txBody>
                    <a:bodyPr/>
                    <a:lstStyle/>
                    <a:p>
                      <a:pPr algn="ctr">
                        <a:spcAft>
                          <a:spcPts val="0"/>
                        </a:spcAft>
                      </a:pPr>
                      <a:r>
                        <a:rPr lang="en-GB" sz="700">
                          <a:effectLst/>
                          <a:latin typeface="SassoonPrimaryInfant" pitchFamily="2" charset="0"/>
                        </a:rPr>
                        <a:t> </a:t>
                      </a:r>
                      <a:endParaRPr lang="en-GB" sz="1200">
                        <a:effectLst/>
                        <a:latin typeface="SassoonPrimaryInfant" pitchFamily="2" charset="0"/>
                        <a:ea typeface="Times New Roman" panose="02020603050405020304" pitchFamily="18" charset="0"/>
                      </a:endParaRPr>
                    </a:p>
                  </a:txBody>
                  <a:tcPr marL="66326" marR="66326" marT="0" marB="0"/>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spcAft>
                          <a:spcPts val="0"/>
                        </a:spcAft>
                      </a:pPr>
                      <a:r>
                        <a:rPr lang="en-GB" sz="700">
                          <a:effectLst/>
                          <a:latin typeface="SassoonPrimaryInfant" pitchFamily="2" charset="0"/>
                        </a:rPr>
                        <a:t>Snack</a:t>
                      </a:r>
                      <a:endParaRPr lang="en-GB" sz="1200">
                        <a:effectLst/>
                        <a:latin typeface="SassoonPrimaryInfant" pitchFamily="2" charset="0"/>
                        <a:ea typeface="Times New Roman" panose="02020603050405020304" pitchFamily="18" charset="0"/>
                      </a:endParaRPr>
                    </a:p>
                  </a:txBody>
                  <a:tcPr marL="66326" marR="66326" marT="0" marB="0"/>
                </a:tc>
                <a:tc vMerge="1">
                  <a:txBody>
                    <a:bodyPr/>
                    <a:lstStyle/>
                    <a:p>
                      <a:endParaRPr lang="en-GB"/>
                    </a:p>
                  </a:txBody>
                  <a:tcPr/>
                </a:tc>
                <a:tc>
                  <a:txBody>
                    <a:bodyPr/>
                    <a:lstStyle/>
                    <a:p>
                      <a:pPr algn="ctr">
                        <a:spcAft>
                          <a:spcPts val="0"/>
                        </a:spcAft>
                      </a:pPr>
                      <a:r>
                        <a:rPr lang="en-GB" sz="700">
                          <a:effectLst/>
                          <a:latin typeface="SassoonPrimaryInfant" pitchFamily="2" charset="0"/>
                        </a:rPr>
                        <a:t> </a:t>
                      </a:r>
                      <a:endParaRPr lang="en-GB" sz="1200">
                        <a:effectLst/>
                        <a:latin typeface="SassoonPrimaryInfant" pitchFamily="2" charset="0"/>
                      </a:endParaRPr>
                    </a:p>
                    <a:p>
                      <a:pPr algn="ctr">
                        <a:spcAft>
                          <a:spcPts val="0"/>
                        </a:spcAft>
                      </a:pPr>
                      <a:r>
                        <a:rPr lang="en-GB" sz="700">
                          <a:effectLst/>
                          <a:latin typeface="SassoonPrimaryInfant" pitchFamily="2" charset="0"/>
                        </a:rPr>
                        <a:t>SPELLING TESTS</a:t>
                      </a:r>
                      <a:endParaRPr lang="en-GB" sz="1200">
                        <a:effectLst/>
                        <a:latin typeface="SassoonPrimaryInfant" pitchFamily="2" charset="0"/>
                      </a:endParaRPr>
                    </a:p>
                    <a:p>
                      <a:pPr algn="ctr">
                        <a:spcAft>
                          <a:spcPts val="0"/>
                        </a:spcAft>
                      </a:pPr>
                      <a:r>
                        <a:rPr lang="en-GB" sz="700">
                          <a:effectLst/>
                          <a:latin typeface="SassoonPrimaryInfant" pitchFamily="2" charset="0"/>
                        </a:rPr>
                        <a:t> </a:t>
                      </a:r>
                      <a:endParaRPr lang="en-GB" sz="1200">
                        <a:effectLst/>
                        <a:latin typeface="SassoonPrimaryInfant" pitchFamily="2" charset="0"/>
                        <a:ea typeface="Times New Roman" panose="02020603050405020304" pitchFamily="18" charset="0"/>
                      </a:endParaRPr>
                    </a:p>
                  </a:txBody>
                  <a:tcPr marL="66326" marR="66326" marT="0" marB="0"/>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2">
                  <a:txBody>
                    <a:bodyPr/>
                    <a:lstStyle/>
                    <a:p>
                      <a:pPr algn="ctr">
                        <a:spcAft>
                          <a:spcPts val="0"/>
                        </a:spcAft>
                      </a:pPr>
                      <a:r>
                        <a:rPr lang="en-GB" sz="700" dirty="0">
                          <a:effectLst/>
                          <a:latin typeface="SassoonPrimaryInfant" pitchFamily="2" charset="0"/>
                        </a:rPr>
                        <a:t>Eco-Committee @ 2.30pm</a:t>
                      </a:r>
                      <a:endParaRPr lang="en-GB" sz="1200" dirty="0">
                        <a:effectLst/>
                        <a:latin typeface="SassoonPrimaryInfant" pitchFamily="2" charset="0"/>
                      </a:endParaRPr>
                    </a:p>
                    <a:p>
                      <a:pPr algn="ctr">
                        <a:spcAft>
                          <a:spcPts val="0"/>
                        </a:spcAft>
                      </a:pPr>
                      <a:r>
                        <a:rPr lang="en-GB" sz="700" dirty="0">
                          <a:effectLst/>
                          <a:latin typeface="SassoonPrimaryInfant" pitchFamily="2" charset="0"/>
                        </a:rPr>
                        <a:t>(Fortnightly)</a:t>
                      </a:r>
                      <a:endParaRPr lang="en-GB" sz="1200" dirty="0">
                        <a:effectLst/>
                        <a:latin typeface="SassoonPrimaryInfant" pitchFamily="2" charset="0"/>
                        <a:ea typeface="Times New Roman" panose="02020603050405020304" pitchFamily="18" charset="0"/>
                      </a:endParaRPr>
                    </a:p>
                  </a:txBody>
                  <a:tcPr marL="66326" marR="66326" marT="0" marB="0"/>
                </a:tc>
                <a:tc hMerge="1">
                  <a:txBody>
                    <a:bodyPr/>
                    <a:lstStyle/>
                    <a:p>
                      <a:endParaRPr lang="en-GB"/>
                    </a:p>
                  </a:txBody>
                  <a:tcPr/>
                </a:tc>
                <a:extLst>
                  <a:ext uri="{0D108BD9-81ED-4DB2-BD59-A6C34878D82A}">
                    <a16:rowId xmlns:a16="http://schemas.microsoft.com/office/drawing/2014/main" val="3644206553"/>
                  </a:ext>
                </a:extLst>
              </a:tr>
              <a:tr h="1426512">
                <a:tc>
                  <a:txBody>
                    <a:bodyPr/>
                    <a:lstStyle/>
                    <a:p>
                      <a:pPr algn="ctr">
                        <a:spcAft>
                          <a:spcPts val="0"/>
                        </a:spcAft>
                      </a:pPr>
                      <a:r>
                        <a:rPr lang="en-GB" sz="1300" u="none" strike="noStrike" dirty="0">
                          <a:solidFill>
                            <a:srgbClr val="FF3300"/>
                          </a:solidFill>
                          <a:effectLst/>
                          <a:latin typeface="SassoonPrimaryInfant" pitchFamily="2" charset="0"/>
                        </a:rPr>
                        <a:t> </a:t>
                      </a:r>
                      <a:endParaRPr lang="en-GB" sz="1200" dirty="0">
                        <a:solidFill>
                          <a:srgbClr val="FF3300"/>
                        </a:solidFill>
                        <a:effectLst/>
                        <a:latin typeface="SassoonPrimaryInfant" pitchFamily="2" charset="0"/>
                      </a:endParaRPr>
                    </a:p>
                    <a:p>
                      <a:pPr algn="ctr">
                        <a:spcAft>
                          <a:spcPts val="0"/>
                        </a:spcAft>
                      </a:pPr>
                      <a:r>
                        <a:rPr lang="en-GB" sz="1200" dirty="0">
                          <a:solidFill>
                            <a:srgbClr val="FF3300"/>
                          </a:solidFill>
                          <a:effectLst/>
                          <a:latin typeface="SassoonPrimaryInfant" pitchFamily="2" charset="0"/>
                        </a:rPr>
                        <a:t>FRIDAY</a:t>
                      </a:r>
                    </a:p>
                    <a:p>
                      <a:pPr algn="ctr">
                        <a:spcAft>
                          <a:spcPts val="0"/>
                        </a:spcAft>
                      </a:pPr>
                      <a:r>
                        <a:rPr lang="en-GB" sz="900" dirty="0">
                          <a:solidFill>
                            <a:srgbClr val="FF3300"/>
                          </a:solidFill>
                          <a:effectLst/>
                          <a:latin typeface="SassoonPrimaryInfant" pitchFamily="2" charset="0"/>
                        </a:rPr>
                        <a:t> </a:t>
                      </a:r>
                      <a:endParaRPr lang="en-GB" sz="1200" dirty="0">
                        <a:solidFill>
                          <a:srgbClr val="FF3300"/>
                        </a:solidFill>
                        <a:effectLst/>
                        <a:latin typeface="SassoonPrimaryInfant" pitchFamily="2" charset="0"/>
                        <a:ea typeface="Times New Roman" panose="02020603050405020304" pitchFamily="18" charset="0"/>
                      </a:endParaRPr>
                    </a:p>
                  </a:txBody>
                  <a:tcPr marL="66326" marR="66326" marT="0" marB="0"/>
                </a:tc>
                <a:tc>
                  <a:txBody>
                    <a:bodyPr/>
                    <a:lstStyle/>
                    <a:p>
                      <a:pPr algn="ctr">
                        <a:spcAft>
                          <a:spcPts val="0"/>
                        </a:spcAft>
                      </a:pPr>
                      <a:r>
                        <a:rPr lang="en-GB" sz="800" dirty="0">
                          <a:effectLst/>
                          <a:latin typeface="SassoonPrimaryInfant" pitchFamily="2" charset="0"/>
                        </a:rPr>
                        <a:t>Temp.</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Hand Washing</a:t>
                      </a:r>
                      <a:r>
                        <a:rPr lang="en-GB" sz="800" dirty="0" smtClean="0">
                          <a:effectLst/>
                          <a:latin typeface="SassoonPrimaryInfant" pitchFamily="2" charset="0"/>
                        </a:rPr>
                        <a:t>/</a:t>
                      </a:r>
                    </a:p>
                    <a:p>
                      <a:pPr algn="ctr">
                        <a:spcAft>
                          <a:spcPts val="0"/>
                        </a:spcAft>
                      </a:pPr>
                      <a:r>
                        <a:rPr lang="en-GB" sz="800" dirty="0" smtClean="0">
                          <a:effectLst/>
                          <a:latin typeface="SassoonPrimaryInfant" pitchFamily="2" charset="0"/>
                        </a:rPr>
                        <a:t>Sanitise</a:t>
                      </a:r>
                      <a:endParaRPr lang="en-GB" sz="1200" dirty="0">
                        <a:effectLst/>
                        <a:latin typeface="SassoonPrimaryInfant" pitchFamily="2" charset="0"/>
                      </a:endParaRPr>
                    </a:p>
                    <a:p>
                      <a:pPr algn="ctr">
                        <a:spcAft>
                          <a:spcPts val="0"/>
                        </a:spcAft>
                      </a:pPr>
                      <a:r>
                        <a:rPr lang="en-GB" sz="1100" dirty="0">
                          <a:effectLst/>
                          <a:latin typeface="SassoonPrimaryInfant" pitchFamily="2" charset="0"/>
                        </a:rPr>
                        <a:t> </a:t>
                      </a:r>
                      <a:endParaRPr lang="en-GB" sz="1200" dirty="0">
                        <a:effectLst/>
                        <a:latin typeface="SassoonPrimaryInfant" pitchFamily="2" charset="0"/>
                        <a:ea typeface="Times New Roman" panose="02020603050405020304" pitchFamily="18" charset="0"/>
                      </a:endParaRPr>
                    </a:p>
                  </a:txBody>
                  <a:tcPr marL="66326" marR="66326" marT="0" marB="0"/>
                </a:tc>
                <a:tc>
                  <a:txBody>
                    <a:bodyPr/>
                    <a:lstStyle/>
                    <a:p>
                      <a:pPr algn="ctr">
                        <a:spcAft>
                          <a:spcPts val="0"/>
                        </a:spcAft>
                      </a:pPr>
                      <a:r>
                        <a:rPr lang="en-GB" sz="1100" dirty="0">
                          <a:effectLst/>
                          <a:latin typeface="SassoonPrimaryInfant" pitchFamily="2" charset="0"/>
                        </a:rPr>
                        <a:t> </a:t>
                      </a:r>
                      <a:endParaRPr lang="en-GB" sz="1200" dirty="0">
                        <a:effectLst/>
                        <a:latin typeface="SassoonPrimaryInfant" pitchFamily="2" charset="0"/>
                      </a:endParaRPr>
                    </a:p>
                    <a:p>
                      <a:pPr algn="ctr">
                        <a:spcAft>
                          <a:spcPts val="0"/>
                        </a:spcAft>
                      </a:pPr>
                      <a:r>
                        <a:rPr lang="en-GB" sz="1000" dirty="0">
                          <a:effectLst/>
                          <a:latin typeface="SassoonPrimaryInfant" pitchFamily="2" charset="0"/>
                        </a:rPr>
                        <a:t>M</a:t>
                      </a:r>
                      <a:endParaRPr lang="en-GB" sz="1200" dirty="0">
                        <a:effectLst/>
                        <a:latin typeface="SassoonPrimaryInfant" pitchFamily="2" charset="0"/>
                      </a:endParaRPr>
                    </a:p>
                    <a:p>
                      <a:pPr algn="ctr">
                        <a:spcAft>
                          <a:spcPts val="0"/>
                        </a:spcAft>
                      </a:pPr>
                      <a:r>
                        <a:rPr lang="en-GB" sz="1000" dirty="0">
                          <a:effectLst/>
                          <a:latin typeface="SassoonPrimaryInfant" pitchFamily="2" charset="0"/>
                        </a:rPr>
                        <a:t>A</a:t>
                      </a:r>
                      <a:endParaRPr lang="en-GB" sz="1200" dirty="0">
                        <a:effectLst/>
                        <a:latin typeface="SassoonPrimaryInfant" pitchFamily="2" charset="0"/>
                        <a:ea typeface="Times New Roman" panose="02020603050405020304" pitchFamily="18" charset="0"/>
                      </a:endParaRPr>
                    </a:p>
                  </a:txBody>
                  <a:tcPr marL="66326" marR="66326" marT="0" marB="0"/>
                </a:tc>
                <a:tc gridSpan="2">
                  <a:txBody>
                    <a:bodyPr/>
                    <a:lstStyle/>
                    <a:p>
                      <a:pPr algn="ctr">
                        <a:spcAft>
                          <a:spcPts val="0"/>
                        </a:spcAft>
                      </a:pPr>
                      <a:r>
                        <a:rPr lang="en-GB" sz="800" dirty="0">
                          <a:solidFill>
                            <a:srgbClr val="FF0000"/>
                          </a:solidFill>
                          <a:effectLst/>
                          <a:latin typeface="SassoonPrimaryInfant" pitchFamily="2" charset="0"/>
                        </a:rPr>
                        <a:t>MATHEMATICS</a:t>
                      </a:r>
                      <a:endParaRPr lang="en-GB" sz="1200" dirty="0">
                        <a:solidFill>
                          <a:srgbClr val="FF0000"/>
                        </a:solidFill>
                        <a:effectLst/>
                        <a:latin typeface="SassoonPrimaryInfant" pitchFamily="2" charset="0"/>
                      </a:endParaRPr>
                    </a:p>
                    <a:p>
                      <a:pPr algn="ctr">
                        <a:spcAft>
                          <a:spcPts val="0"/>
                        </a:spcAft>
                      </a:pPr>
                      <a:r>
                        <a:rPr lang="en-GB" sz="800" dirty="0">
                          <a:solidFill>
                            <a:srgbClr val="FF0000"/>
                          </a:solidFill>
                          <a:effectLst/>
                          <a:latin typeface="SassoonPrimaryInfant" pitchFamily="2" charset="0"/>
                        </a:rPr>
                        <a:t>&amp;</a:t>
                      </a:r>
                      <a:endParaRPr lang="en-GB" sz="1200" dirty="0">
                        <a:solidFill>
                          <a:srgbClr val="FF0000"/>
                        </a:solidFill>
                        <a:effectLst/>
                        <a:latin typeface="SassoonPrimaryInfant" pitchFamily="2" charset="0"/>
                      </a:endParaRPr>
                    </a:p>
                    <a:p>
                      <a:pPr algn="ctr">
                        <a:spcAft>
                          <a:spcPts val="0"/>
                        </a:spcAft>
                      </a:pPr>
                      <a:r>
                        <a:rPr lang="en-GB" sz="800" dirty="0">
                          <a:solidFill>
                            <a:srgbClr val="FF0000"/>
                          </a:solidFill>
                          <a:effectLst/>
                          <a:latin typeface="SassoonPrimaryInfant" pitchFamily="2" charset="0"/>
                        </a:rPr>
                        <a:t>NUMERACY</a:t>
                      </a:r>
                      <a:endParaRPr lang="en-GB" sz="1200" dirty="0">
                        <a:solidFill>
                          <a:srgbClr val="FF0000"/>
                        </a:solidFill>
                        <a:effectLst/>
                        <a:latin typeface="SassoonPrimaryInfant" pitchFamily="2" charset="0"/>
                      </a:endParaRPr>
                    </a:p>
                    <a:p>
                      <a:pPr algn="ctr">
                        <a:spcAft>
                          <a:spcPts val="0"/>
                        </a:spcAft>
                      </a:pPr>
                      <a:r>
                        <a:rPr lang="en-GB" sz="800" dirty="0">
                          <a:solidFill>
                            <a:srgbClr val="FF0000"/>
                          </a:solidFill>
                          <a:effectLst/>
                          <a:latin typeface="SassoonPrimaryInfant" pitchFamily="2" charset="0"/>
                        </a:rPr>
                        <a:t>Feedback</a:t>
                      </a:r>
                      <a:endParaRPr lang="en-GB" sz="1200" dirty="0">
                        <a:solidFill>
                          <a:srgbClr val="FF0000"/>
                        </a:solidFill>
                        <a:effectLst/>
                        <a:latin typeface="SassoonPrimaryInfant" pitchFamily="2" charset="0"/>
                      </a:endParaRPr>
                    </a:p>
                    <a:p>
                      <a:pPr algn="ctr">
                        <a:spcAft>
                          <a:spcPts val="0"/>
                        </a:spcAft>
                      </a:pPr>
                      <a:r>
                        <a:rPr lang="en-GB" sz="800" dirty="0">
                          <a:solidFill>
                            <a:srgbClr val="FF0000"/>
                          </a:solidFill>
                          <a:effectLst/>
                          <a:latin typeface="SassoonPrimaryInfant" pitchFamily="2" charset="0"/>
                        </a:rPr>
                        <a:t>Handling Data</a:t>
                      </a:r>
                      <a:endParaRPr lang="en-GB" sz="1200" dirty="0">
                        <a:solidFill>
                          <a:srgbClr val="FF0000"/>
                        </a:solidFill>
                        <a:effectLst/>
                        <a:latin typeface="SassoonPrimaryInfant" pitchFamily="2" charset="0"/>
                        <a:ea typeface="Times New Roman" panose="02020603050405020304" pitchFamily="18" charset="0"/>
                      </a:endParaRPr>
                    </a:p>
                  </a:txBody>
                  <a:tcPr marL="66326" marR="66326" marT="0" marB="0"/>
                </a:tc>
                <a:tc hMerge="1">
                  <a:txBody>
                    <a:bodyPr/>
                    <a:lstStyle/>
                    <a:p>
                      <a:endParaRPr lang="en-GB"/>
                    </a:p>
                  </a:txBody>
                  <a:tcPr/>
                </a:tc>
                <a:tc>
                  <a:txBody>
                    <a:bodyPr/>
                    <a:lstStyle/>
                    <a:p>
                      <a:pPr algn="ctr">
                        <a:spcAft>
                          <a:spcPts val="0"/>
                        </a:spcAft>
                      </a:pPr>
                      <a:r>
                        <a:rPr lang="en-GB" sz="800" dirty="0">
                          <a:effectLst/>
                          <a:latin typeface="SassoonPrimaryInfant" pitchFamily="2" charset="0"/>
                        </a:rPr>
                        <a:t>Toilet.</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Hand Washing/Sanitise</a:t>
                      </a:r>
                      <a:endParaRPr lang="en-GB" sz="1200" dirty="0">
                        <a:effectLst/>
                        <a:latin typeface="SassoonPrimaryInfant" pitchFamily="2" charset="0"/>
                      </a:endParaRPr>
                    </a:p>
                    <a:p>
                      <a:pPr algn="ctr">
                        <a:spcAft>
                          <a:spcPts val="0"/>
                        </a:spcAft>
                      </a:pPr>
                      <a:r>
                        <a:rPr lang="en-GB" sz="900" dirty="0">
                          <a:effectLst/>
                          <a:latin typeface="SassoonPrimaryInfant" pitchFamily="2" charset="0"/>
                        </a:rPr>
                        <a:t>Snack</a:t>
                      </a:r>
                      <a:endParaRPr lang="en-GB" sz="1200" dirty="0">
                        <a:effectLst/>
                        <a:latin typeface="SassoonPrimaryInfant" pitchFamily="2" charset="0"/>
                        <a:ea typeface="Times New Roman" panose="02020603050405020304" pitchFamily="18" charset="0"/>
                      </a:endParaRPr>
                    </a:p>
                  </a:txBody>
                  <a:tcPr marL="66326" marR="66326" marT="0" marB="0"/>
                </a:tc>
                <a:tc>
                  <a:txBody>
                    <a:bodyPr/>
                    <a:lstStyle/>
                    <a:p>
                      <a:pPr algn="ctr">
                        <a:spcAft>
                          <a:spcPts val="0"/>
                        </a:spcAft>
                      </a:pPr>
                      <a:r>
                        <a:rPr lang="en-GB" sz="1200" dirty="0">
                          <a:effectLst/>
                          <a:latin typeface="SassoonPrimaryInfant" pitchFamily="2" charset="0"/>
                        </a:rPr>
                        <a:t> </a:t>
                      </a:r>
                    </a:p>
                    <a:p>
                      <a:pPr algn="ctr">
                        <a:spcAft>
                          <a:spcPts val="0"/>
                        </a:spcAft>
                      </a:pPr>
                      <a:r>
                        <a:rPr lang="en-GB" sz="1200" dirty="0">
                          <a:effectLst/>
                          <a:latin typeface="SassoonPrimaryInfant" pitchFamily="2" charset="0"/>
                        </a:rPr>
                        <a:t> </a:t>
                      </a:r>
                    </a:p>
                    <a:p>
                      <a:pPr algn="ctr">
                        <a:spcAft>
                          <a:spcPts val="0"/>
                        </a:spcAft>
                      </a:pPr>
                      <a:r>
                        <a:rPr lang="en-GB" sz="1400" dirty="0">
                          <a:effectLst/>
                          <a:latin typeface="SassoonPrimaryInfant" pitchFamily="2" charset="0"/>
                        </a:rPr>
                        <a:t>K</a:t>
                      </a:r>
                      <a:endParaRPr lang="en-GB" sz="1200" dirty="0">
                        <a:effectLst/>
                        <a:latin typeface="SassoonPrimaryInfant" pitchFamily="2" charset="0"/>
                        <a:ea typeface="Times New Roman" panose="02020603050405020304" pitchFamily="18" charset="0"/>
                      </a:endParaRPr>
                    </a:p>
                  </a:txBody>
                  <a:tcPr marL="66326" marR="66326" marT="0" marB="0"/>
                </a:tc>
                <a:tc>
                  <a:txBody>
                    <a:bodyPr/>
                    <a:lstStyle/>
                    <a:p>
                      <a:pPr algn="ctr">
                        <a:spcAft>
                          <a:spcPts val="0"/>
                        </a:spcAft>
                      </a:pPr>
                      <a:r>
                        <a:rPr lang="en-GB" sz="800" dirty="0">
                          <a:effectLst/>
                          <a:latin typeface="SassoonPrimaryInfant" pitchFamily="2" charset="0"/>
                        </a:rPr>
                        <a:t>Classroom Cleaning</a:t>
                      </a:r>
                      <a:endParaRPr lang="en-GB" sz="1200" dirty="0">
                        <a:effectLst/>
                        <a:latin typeface="SassoonPrimaryInfant" pitchFamily="2" charset="0"/>
                      </a:endParaRPr>
                    </a:p>
                    <a:p>
                      <a:pPr algn="ctr">
                        <a:spcAft>
                          <a:spcPts val="0"/>
                        </a:spcAft>
                      </a:pPr>
                      <a:r>
                        <a:rPr lang="en-GB" sz="1000" dirty="0">
                          <a:effectLst/>
                          <a:latin typeface="SassoonPrimaryInfant" pitchFamily="2" charset="0"/>
                        </a:rPr>
                        <a:t> </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PE</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Gaelic</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(11.00am to 12.00noon)</a:t>
                      </a:r>
                      <a:endParaRPr lang="en-GB" sz="1200" dirty="0">
                        <a:effectLst/>
                        <a:latin typeface="SassoonPrimaryInfant" pitchFamily="2" charset="0"/>
                      </a:endParaRPr>
                    </a:p>
                    <a:p>
                      <a:pPr algn="ctr">
                        <a:spcAft>
                          <a:spcPts val="0"/>
                        </a:spcAft>
                      </a:pPr>
                      <a:r>
                        <a:rPr lang="en-GB" sz="1200" dirty="0">
                          <a:effectLst/>
                          <a:latin typeface="SassoonPrimaryInfant" pitchFamily="2" charset="0"/>
                        </a:rPr>
                        <a:t> </a:t>
                      </a:r>
                      <a:endParaRPr lang="en-GB" sz="1200" dirty="0">
                        <a:effectLst/>
                        <a:latin typeface="SassoonPrimaryInfant" pitchFamily="2" charset="0"/>
                        <a:ea typeface="Times New Roman" panose="02020603050405020304" pitchFamily="18" charset="0"/>
                      </a:endParaRPr>
                    </a:p>
                  </a:txBody>
                  <a:tcPr marL="66326" marR="66326" marT="0" marB="0"/>
                </a:tc>
                <a:tc>
                  <a:txBody>
                    <a:bodyPr/>
                    <a:lstStyle/>
                    <a:p>
                      <a:pPr algn="ctr">
                        <a:spcAft>
                          <a:spcPts val="0"/>
                        </a:spcAft>
                      </a:pPr>
                      <a:r>
                        <a:rPr lang="en-GB" sz="800" dirty="0">
                          <a:solidFill>
                            <a:srgbClr val="0070C0"/>
                          </a:solidFill>
                          <a:effectLst/>
                          <a:latin typeface="SassoonPrimaryInfant" pitchFamily="2" charset="0"/>
                        </a:rPr>
                        <a:t>LANGUAGE</a:t>
                      </a:r>
                      <a:endParaRPr lang="en-GB" sz="1200" dirty="0">
                        <a:solidFill>
                          <a:srgbClr val="0070C0"/>
                        </a:solidFill>
                        <a:effectLst/>
                        <a:latin typeface="SassoonPrimaryInfant" pitchFamily="2" charset="0"/>
                      </a:endParaRPr>
                    </a:p>
                    <a:p>
                      <a:pPr algn="ctr">
                        <a:spcAft>
                          <a:spcPts val="0"/>
                        </a:spcAft>
                      </a:pPr>
                      <a:r>
                        <a:rPr lang="en-GB" sz="800" dirty="0">
                          <a:solidFill>
                            <a:srgbClr val="0070C0"/>
                          </a:solidFill>
                          <a:effectLst/>
                          <a:latin typeface="SassoonPrimaryInfant" pitchFamily="2" charset="0"/>
                        </a:rPr>
                        <a:t>&amp;</a:t>
                      </a:r>
                      <a:endParaRPr lang="en-GB" sz="1000" dirty="0">
                        <a:solidFill>
                          <a:srgbClr val="0070C0"/>
                        </a:solidFill>
                        <a:effectLst/>
                        <a:latin typeface="SassoonPrimaryInfant" pitchFamily="2" charset="0"/>
                      </a:endParaRPr>
                    </a:p>
                    <a:p>
                      <a:pPr algn="ctr">
                        <a:spcAft>
                          <a:spcPts val="0"/>
                        </a:spcAft>
                      </a:pPr>
                      <a:r>
                        <a:rPr lang="en-GB" sz="800" dirty="0">
                          <a:solidFill>
                            <a:srgbClr val="0070C0"/>
                          </a:solidFill>
                          <a:effectLst/>
                          <a:latin typeface="SassoonPrimaryInfant" pitchFamily="2" charset="0"/>
                        </a:rPr>
                        <a:t>LITERACY</a:t>
                      </a:r>
                      <a:endParaRPr lang="en-GB" sz="1000" dirty="0">
                        <a:solidFill>
                          <a:srgbClr val="0070C0"/>
                        </a:solidFill>
                        <a:effectLst/>
                        <a:latin typeface="SassoonPrimaryInfant" pitchFamily="2" charset="0"/>
                      </a:endParaRPr>
                    </a:p>
                    <a:p>
                      <a:pPr algn="ctr">
                        <a:spcAft>
                          <a:spcPts val="0"/>
                        </a:spcAft>
                      </a:pPr>
                      <a:r>
                        <a:rPr lang="en-GB" sz="800" dirty="0">
                          <a:solidFill>
                            <a:srgbClr val="0070C0"/>
                          </a:solidFill>
                          <a:effectLst/>
                          <a:latin typeface="SassoonPrimaryInfant" pitchFamily="2" charset="0"/>
                        </a:rPr>
                        <a:t>Feedback</a:t>
                      </a:r>
                      <a:endParaRPr lang="en-GB" sz="1200" dirty="0">
                        <a:solidFill>
                          <a:srgbClr val="0070C0"/>
                        </a:solidFill>
                        <a:effectLst/>
                        <a:latin typeface="SassoonPrimaryInfant" pitchFamily="2" charset="0"/>
                      </a:endParaRPr>
                    </a:p>
                    <a:p>
                      <a:pPr algn="ctr">
                        <a:spcAft>
                          <a:spcPts val="0"/>
                        </a:spcAft>
                      </a:pPr>
                      <a:r>
                        <a:rPr lang="en-GB" sz="800" dirty="0">
                          <a:solidFill>
                            <a:srgbClr val="0070C0"/>
                          </a:solidFill>
                          <a:effectLst/>
                          <a:latin typeface="SassoonPrimaryInfant" pitchFamily="2" charset="0"/>
                        </a:rPr>
                        <a:t>Creative Writing/</a:t>
                      </a:r>
                      <a:endParaRPr lang="en-GB" sz="1200" dirty="0">
                        <a:solidFill>
                          <a:srgbClr val="0070C0"/>
                        </a:solidFill>
                        <a:effectLst/>
                        <a:latin typeface="SassoonPrimaryInfant" pitchFamily="2" charset="0"/>
                      </a:endParaRPr>
                    </a:p>
                    <a:p>
                      <a:pPr algn="ctr">
                        <a:spcAft>
                          <a:spcPts val="0"/>
                        </a:spcAft>
                      </a:pPr>
                      <a:r>
                        <a:rPr lang="en-GB" sz="800" dirty="0">
                          <a:solidFill>
                            <a:srgbClr val="0070C0"/>
                          </a:solidFill>
                          <a:effectLst/>
                          <a:latin typeface="SassoonPrimaryInfant" pitchFamily="2" charset="0"/>
                        </a:rPr>
                        <a:t>Handwriting</a:t>
                      </a:r>
                      <a:endParaRPr lang="en-GB" sz="1200" dirty="0">
                        <a:solidFill>
                          <a:srgbClr val="0070C0"/>
                        </a:solidFill>
                        <a:effectLst/>
                        <a:latin typeface="SassoonPrimaryInfant" pitchFamily="2" charset="0"/>
                        <a:ea typeface="Times New Roman" panose="02020603050405020304" pitchFamily="18" charset="0"/>
                      </a:endParaRPr>
                    </a:p>
                  </a:txBody>
                  <a:tcPr marL="66326" marR="66326" marT="0" marB="0"/>
                </a:tc>
                <a:tc>
                  <a:txBody>
                    <a:bodyPr/>
                    <a:lstStyle/>
                    <a:p>
                      <a:pPr algn="ctr">
                        <a:spcAft>
                          <a:spcPts val="0"/>
                        </a:spcAft>
                      </a:pPr>
                      <a:r>
                        <a:rPr lang="en-GB" sz="800" dirty="0">
                          <a:effectLst/>
                          <a:latin typeface="SassoonPrimaryInfant" pitchFamily="2" charset="0"/>
                        </a:rPr>
                        <a:t> Daily Mile </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Toilet.</a:t>
                      </a:r>
                      <a:endParaRPr lang="en-GB" sz="1200" dirty="0">
                        <a:effectLst/>
                        <a:latin typeface="SassoonPrimaryInfant" pitchFamily="2" charset="0"/>
                      </a:endParaRPr>
                    </a:p>
                    <a:p>
                      <a:pPr>
                        <a:spcAft>
                          <a:spcPts val="0"/>
                        </a:spcAft>
                      </a:pPr>
                      <a:r>
                        <a:rPr lang="en-GB" sz="800" dirty="0">
                          <a:effectLst/>
                          <a:latin typeface="SassoonPrimaryInfant" pitchFamily="2" charset="0"/>
                        </a:rPr>
                        <a:t>    Hand   Washing/Sanitise</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 </a:t>
                      </a:r>
                      <a:endParaRPr lang="en-GB" sz="1200" dirty="0">
                        <a:effectLst/>
                        <a:latin typeface="SassoonPrimaryInfant" pitchFamily="2" charset="0"/>
                        <a:ea typeface="Times New Roman" panose="02020603050405020304" pitchFamily="18" charset="0"/>
                      </a:endParaRPr>
                    </a:p>
                  </a:txBody>
                  <a:tcPr marL="66326" marR="66326" marT="0" marB="0"/>
                </a:tc>
                <a:tc>
                  <a:txBody>
                    <a:bodyPr/>
                    <a:lstStyle/>
                    <a:p>
                      <a:pPr algn="ctr">
                        <a:spcAft>
                          <a:spcPts val="0"/>
                        </a:spcAft>
                      </a:pPr>
                      <a:r>
                        <a:rPr lang="en-GB" sz="700" dirty="0">
                          <a:effectLst/>
                          <a:latin typeface="SassoonPrimaryInfant" pitchFamily="2" charset="0"/>
                        </a:rPr>
                        <a:t>Classroom</a:t>
                      </a:r>
                      <a:endParaRPr lang="en-GB" sz="1200" dirty="0">
                        <a:effectLst/>
                        <a:latin typeface="SassoonPrimaryInfant" pitchFamily="2" charset="0"/>
                      </a:endParaRPr>
                    </a:p>
                    <a:p>
                      <a:pPr algn="ctr">
                        <a:spcAft>
                          <a:spcPts val="0"/>
                        </a:spcAft>
                      </a:pPr>
                      <a:r>
                        <a:rPr lang="en-GB" sz="700" dirty="0">
                          <a:effectLst/>
                          <a:latin typeface="SassoonPrimaryInfant" pitchFamily="2" charset="0"/>
                        </a:rPr>
                        <a:t>Cleaning</a:t>
                      </a:r>
                      <a:endParaRPr lang="en-GB" sz="1200" dirty="0">
                        <a:effectLst/>
                        <a:latin typeface="SassoonPrimaryInfant" pitchFamily="2" charset="0"/>
                      </a:endParaRPr>
                    </a:p>
                    <a:p>
                      <a:pPr>
                        <a:spcAft>
                          <a:spcPts val="0"/>
                        </a:spcAft>
                      </a:pPr>
                      <a:r>
                        <a:rPr lang="en-GB" sz="1400" dirty="0">
                          <a:effectLst/>
                          <a:latin typeface="SassoonPrimaryInfant" pitchFamily="2" charset="0"/>
                        </a:rPr>
                        <a:t> </a:t>
                      </a:r>
                      <a:endParaRPr lang="en-GB" sz="1200" dirty="0">
                        <a:effectLst/>
                        <a:latin typeface="SassoonPrimaryInfant" pitchFamily="2" charset="0"/>
                      </a:endParaRPr>
                    </a:p>
                    <a:p>
                      <a:pPr algn="ctr">
                        <a:spcAft>
                          <a:spcPts val="0"/>
                        </a:spcAft>
                      </a:pPr>
                      <a:r>
                        <a:rPr lang="en-GB" sz="1400" dirty="0">
                          <a:effectLst/>
                          <a:latin typeface="SassoonPrimaryInfant" pitchFamily="2" charset="0"/>
                        </a:rPr>
                        <a:t>H</a:t>
                      </a:r>
                      <a:endParaRPr lang="en-GB" sz="1200" dirty="0">
                        <a:effectLst/>
                        <a:latin typeface="SassoonPrimaryInfant" pitchFamily="2" charset="0"/>
                        <a:ea typeface="Times New Roman" panose="02020603050405020304" pitchFamily="18" charset="0"/>
                      </a:endParaRPr>
                    </a:p>
                  </a:txBody>
                  <a:tcPr marL="66326" marR="66326" marT="0" marB="0"/>
                </a:tc>
                <a:tc gridSpan="2">
                  <a:txBody>
                    <a:bodyPr/>
                    <a:lstStyle/>
                    <a:p>
                      <a:pPr algn="ctr">
                        <a:spcAft>
                          <a:spcPts val="0"/>
                        </a:spcAft>
                      </a:pPr>
                      <a:r>
                        <a:rPr lang="en-GB" sz="800" dirty="0">
                          <a:effectLst/>
                          <a:latin typeface="SassoonPrimaryInfant" pitchFamily="2" charset="0"/>
                        </a:rPr>
                        <a:t>LANGUAGE</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&amp;</a:t>
                      </a:r>
                      <a:endParaRPr lang="en-GB" sz="1000" dirty="0">
                        <a:effectLst/>
                        <a:latin typeface="SassoonPrimaryInfant" pitchFamily="2" charset="0"/>
                      </a:endParaRPr>
                    </a:p>
                    <a:p>
                      <a:pPr algn="ctr">
                        <a:spcAft>
                          <a:spcPts val="0"/>
                        </a:spcAft>
                      </a:pPr>
                      <a:r>
                        <a:rPr lang="en-GB" sz="800" dirty="0">
                          <a:effectLst/>
                          <a:latin typeface="SassoonPrimaryInfant" pitchFamily="2" charset="0"/>
                        </a:rPr>
                        <a:t>LITERACY</a:t>
                      </a:r>
                      <a:endParaRPr lang="en-GB" sz="1000" dirty="0">
                        <a:effectLst/>
                        <a:latin typeface="SassoonPrimaryInfant" pitchFamily="2" charset="0"/>
                      </a:endParaRPr>
                    </a:p>
                    <a:p>
                      <a:pPr algn="ctr">
                        <a:spcAft>
                          <a:spcPts val="0"/>
                        </a:spcAft>
                      </a:pPr>
                      <a:r>
                        <a:rPr lang="en-GB" sz="800" dirty="0">
                          <a:effectLst/>
                          <a:latin typeface="SassoonPrimaryInfant" pitchFamily="2" charset="0"/>
                        </a:rPr>
                        <a:t>(Class Novel)</a:t>
                      </a:r>
                      <a:endParaRPr lang="en-GB" sz="1200" dirty="0">
                        <a:effectLst/>
                        <a:latin typeface="SassoonPrimaryInfant" pitchFamily="2" charset="0"/>
                      </a:endParaRPr>
                    </a:p>
                    <a:p>
                      <a:pPr>
                        <a:spcAft>
                          <a:spcPts val="0"/>
                        </a:spcAft>
                      </a:pPr>
                      <a:r>
                        <a:rPr lang="en-GB" sz="800" dirty="0">
                          <a:effectLst/>
                          <a:latin typeface="SassoonPrimaryInfant" pitchFamily="2" charset="0"/>
                        </a:rPr>
                        <a:t> </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 </a:t>
                      </a:r>
                      <a:endParaRPr lang="en-GB" sz="1200" dirty="0">
                        <a:effectLst/>
                        <a:latin typeface="SassoonPrimaryInfant" pitchFamily="2" charset="0"/>
                        <a:ea typeface="Times New Roman" panose="02020603050405020304" pitchFamily="18" charset="0"/>
                      </a:endParaRPr>
                    </a:p>
                  </a:txBody>
                  <a:tcPr marL="66326" marR="66326" marT="0" marB="0"/>
                </a:tc>
                <a:tc hMerge="1">
                  <a:txBody>
                    <a:bodyPr/>
                    <a:lstStyle/>
                    <a:p>
                      <a:endParaRPr lang="en-GB"/>
                    </a:p>
                  </a:txBody>
                  <a:tcPr/>
                </a:tc>
                <a:tc gridSpan="2">
                  <a:txBody>
                    <a:bodyPr/>
                    <a:lstStyle/>
                    <a:p>
                      <a:pPr>
                        <a:spcAft>
                          <a:spcPts val="0"/>
                        </a:spcAft>
                      </a:pPr>
                      <a:r>
                        <a:rPr lang="en-GB" sz="800" dirty="0">
                          <a:effectLst/>
                          <a:latin typeface="SassoonPrimaryInfant" pitchFamily="2" charset="0"/>
                        </a:rPr>
                        <a:t> </a:t>
                      </a:r>
                      <a:endParaRPr lang="en-GB" sz="1200" dirty="0">
                        <a:effectLst/>
                        <a:latin typeface="SassoonPrimaryInfant" pitchFamily="2" charset="0"/>
                      </a:endParaRPr>
                    </a:p>
                    <a:p>
                      <a:pPr algn="ctr">
                        <a:spcAft>
                          <a:spcPts val="0"/>
                        </a:spcAft>
                      </a:pPr>
                      <a:r>
                        <a:rPr lang="en-GB" sz="800" dirty="0">
                          <a:effectLst/>
                          <a:latin typeface="SassoonPrimaryInfant" pitchFamily="2" charset="0"/>
                        </a:rPr>
                        <a:t> </a:t>
                      </a:r>
                      <a:endParaRPr lang="en-GB" sz="1200" dirty="0">
                        <a:effectLst/>
                        <a:latin typeface="SassoonPrimaryInfant" pitchFamily="2" charset="0"/>
                      </a:endParaRPr>
                    </a:p>
                    <a:p>
                      <a:pPr algn="ctr">
                        <a:spcAft>
                          <a:spcPts val="0"/>
                        </a:spcAft>
                      </a:pPr>
                      <a:r>
                        <a:rPr lang="en-GB" sz="800" dirty="0">
                          <a:solidFill>
                            <a:srgbClr val="FF9900"/>
                          </a:solidFill>
                          <a:effectLst/>
                          <a:latin typeface="SassoonPrimaryInfant" pitchFamily="2" charset="0"/>
                        </a:rPr>
                        <a:t>GOLDEN TIME</a:t>
                      </a:r>
                      <a:endParaRPr lang="en-GB" sz="1200" dirty="0">
                        <a:solidFill>
                          <a:srgbClr val="FF9900"/>
                        </a:solidFill>
                        <a:effectLst/>
                        <a:latin typeface="SassoonPrimaryInfant" pitchFamily="2" charset="0"/>
                      </a:endParaRPr>
                    </a:p>
                    <a:p>
                      <a:pPr algn="ctr">
                        <a:spcAft>
                          <a:spcPts val="0"/>
                        </a:spcAft>
                      </a:pPr>
                      <a:r>
                        <a:rPr lang="en-GB" sz="800" dirty="0">
                          <a:solidFill>
                            <a:srgbClr val="FF9900"/>
                          </a:solidFill>
                          <a:effectLst/>
                          <a:latin typeface="SassoonPrimaryInfant" pitchFamily="2" charset="0"/>
                        </a:rPr>
                        <a:t> </a:t>
                      </a:r>
                      <a:endParaRPr lang="en-GB" sz="1200" dirty="0">
                        <a:solidFill>
                          <a:srgbClr val="FF9900"/>
                        </a:solidFill>
                        <a:effectLst/>
                        <a:latin typeface="SassoonPrimaryInfant" pitchFamily="2" charset="0"/>
                        <a:ea typeface="Times New Roman" panose="02020603050405020304" pitchFamily="18" charset="0"/>
                      </a:endParaRPr>
                    </a:p>
                  </a:txBody>
                  <a:tcPr marL="66326" marR="66326" marT="0" marB="0"/>
                </a:tc>
                <a:tc hMerge="1">
                  <a:txBody>
                    <a:bodyPr/>
                    <a:lstStyle/>
                    <a:p>
                      <a:endParaRPr lang="en-GB"/>
                    </a:p>
                  </a:txBody>
                  <a:tcPr/>
                </a:tc>
                <a:extLst>
                  <a:ext uri="{0D108BD9-81ED-4DB2-BD59-A6C34878D82A}">
                    <a16:rowId xmlns:a16="http://schemas.microsoft.com/office/drawing/2014/main" val="3490673048"/>
                  </a:ext>
                </a:extLst>
              </a:tr>
            </a:tbl>
          </a:graphicData>
        </a:graphic>
      </p:graphicFrame>
      <p:sp>
        <p:nvSpPr>
          <p:cNvPr id="5" name="Rectangle 1"/>
          <p:cNvSpPr>
            <a:spLocks noChangeArrowheads="1"/>
          </p:cNvSpPr>
          <p:nvPr/>
        </p:nvSpPr>
        <p:spPr bwMode="auto">
          <a:xfrm>
            <a:off x="2333047" y="51628"/>
            <a:ext cx="7525906" cy="35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lvl1pPr eaLnBrk="0" fontAlgn="base" hangingPunct="0">
              <a:spcBef>
                <a:spcPct val="0"/>
              </a:spcBef>
              <a:spcAft>
                <a:spcPct val="0"/>
              </a:spcAft>
              <a:tabLst>
                <a:tab pos="876300" algn="l"/>
              </a:tabLst>
              <a:defRPr>
                <a:solidFill>
                  <a:schemeClr val="tx1"/>
                </a:solidFill>
                <a:latin typeface="Arial" panose="020B0604020202020204" pitchFamily="34" charset="0"/>
              </a:defRPr>
            </a:lvl1pPr>
            <a:lvl2pPr eaLnBrk="0" fontAlgn="base" hangingPunct="0">
              <a:spcBef>
                <a:spcPct val="0"/>
              </a:spcBef>
              <a:spcAft>
                <a:spcPct val="0"/>
              </a:spcAft>
              <a:tabLst>
                <a:tab pos="876300" algn="l"/>
              </a:tabLst>
              <a:defRPr>
                <a:solidFill>
                  <a:schemeClr val="tx1"/>
                </a:solidFill>
                <a:latin typeface="Arial" panose="020B0604020202020204" pitchFamily="34" charset="0"/>
              </a:defRPr>
            </a:lvl2pPr>
            <a:lvl3pPr eaLnBrk="0" fontAlgn="base" hangingPunct="0">
              <a:spcBef>
                <a:spcPct val="0"/>
              </a:spcBef>
              <a:spcAft>
                <a:spcPct val="0"/>
              </a:spcAft>
              <a:tabLst>
                <a:tab pos="876300" algn="l"/>
              </a:tabLst>
              <a:defRPr>
                <a:solidFill>
                  <a:schemeClr val="tx1"/>
                </a:solidFill>
                <a:latin typeface="Arial" panose="020B0604020202020204" pitchFamily="34" charset="0"/>
              </a:defRPr>
            </a:lvl3pPr>
            <a:lvl4pPr eaLnBrk="0" fontAlgn="base" hangingPunct="0">
              <a:spcBef>
                <a:spcPct val="0"/>
              </a:spcBef>
              <a:spcAft>
                <a:spcPct val="0"/>
              </a:spcAft>
              <a:tabLst>
                <a:tab pos="876300" algn="l"/>
              </a:tabLst>
              <a:defRPr>
                <a:solidFill>
                  <a:schemeClr val="tx1"/>
                </a:solidFill>
                <a:latin typeface="Arial" panose="020B0604020202020204" pitchFamily="34" charset="0"/>
              </a:defRPr>
            </a:lvl4pPr>
            <a:lvl5pPr eaLnBrk="0" fontAlgn="base" hangingPunct="0">
              <a:spcBef>
                <a:spcPct val="0"/>
              </a:spcBef>
              <a:spcAft>
                <a:spcPct val="0"/>
              </a:spcAft>
              <a:tabLst>
                <a:tab pos="876300" algn="l"/>
              </a:tabLst>
              <a:defRPr>
                <a:solidFill>
                  <a:schemeClr val="tx1"/>
                </a:solidFill>
                <a:latin typeface="Arial" panose="020B0604020202020204" pitchFamily="34" charset="0"/>
              </a:defRPr>
            </a:lvl5pPr>
            <a:lvl6pPr eaLnBrk="0" fontAlgn="base" hangingPunct="0">
              <a:spcBef>
                <a:spcPct val="0"/>
              </a:spcBef>
              <a:spcAft>
                <a:spcPct val="0"/>
              </a:spcAft>
              <a:tabLst>
                <a:tab pos="876300" algn="l"/>
              </a:tabLst>
              <a:defRPr>
                <a:solidFill>
                  <a:schemeClr val="tx1"/>
                </a:solidFill>
                <a:latin typeface="Arial" panose="020B0604020202020204" pitchFamily="34" charset="0"/>
              </a:defRPr>
            </a:lvl6pPr>
            <a:lvl7pPr eaLnBrk="0" fontAlgn="base" hangingPunct="0">
              <a:spcBef>
                <a:spcPct val="0"/>
              </a:spcBef>
              <a:spcAft>
                <a:spcPct val="0"/>
              </a:spcAft>
              <a:tabLst>
                <a:tab pos="876300" algn="l"/>
              </a:tabLst>
              <a:defRPr>
                <a:solidFill>
                  <a:schemeClr val="tx1"/>
                </a:solidFill>
                <a:latin typeface="Arial" panose="020B0604020202020204" pitchFamily="34" charset="0"/>
              </a:defRPr>
            </a:lvl7pPr>
            <a:lvl8pPr eaLnBrk="0" fontAlgn="base" hangingPunct="0">
              <a:spcBef>
                <a:spcPct val="0"/>
              </a:spcBef>
              <a:spcAft>
                <a:spcPct val="0"/>
              </a:spcAft>
              <a:tabLst>
                <a:tab pos="876300" algn="l"/>
              </a:tabLst>
              <a:defRPr>
                <a:solidFill>
                  <a:schemeClr val="tx1"/>
                </a:solidFill>
                <a:latin typeface="Arial" panose="020B0604020202020204" pitchFamily="34" charset="0"/>
              </a:defRPr>
            </a:lvl8pPr>
            <a:lvl9pPr eaLnBrk="0" fontAlgn="base" hangingPunct="0">
              <a:spcBef>
                <a:spcPct val="0"/>
              </a:spcBef>
              <a:spcAft>
                <a:spcPct val="0"/>
              </a:spcAft>
              <a:tabLst>
                <a:tab pos="8763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876300" algn="l"/>
              </a:tabLst>
            </a:pPr>
            <a:r>
              <a:rPr kumimoji="0" lang="en-GB" altLang="en-US" sz="2000" b="1" i="0" u="none" strike="noStrike" cap="none" normalizeH="0" baseline="0" dirty="0" smtClean="0">
                <a:ln>
                  <a:noFill/>
                </a:ln>
                <a:solidFill>
                  <a:srgbClr val="339966"/>
                </a:solidFill>
                <a:effectLst/>
                <a:latin typeface="SassoonPrimaryInfant" pitchFamily="2" charset="0"/>
                <a:ea typeface="Times New Roman" panose="02020603050405020304" pitchFamily="18" charset="0"/>
                <a:cs typeface="Times New Roman" panose="02020603050405020304" pitchFamily="18" charset="0"/>
              </a:rPr>
              <a:t>Year 5/6 Classroom Timetable 20-21 </a:t>
            </a:r>
            <a:r>
              <a:rPr kumimoji="0" lang="en-GB" altLang="en-US" sz="2000" b="1" i="0" u="none" strike="noStrike" cap="none" normalizeH="0" baseline="0" dirty="0" smtClean="0">
                <a:ln>
                  <a:noFill/>
                </a:ln>
                <a:solidFill>
                  <a:srgbClr val="FFC000"/>
                </a:solidFill>
                <a:effectLst/>
                <a:latin typeface="SassoonPrimaryInfant" pitchFamily="2" charset="0"/>
                <a:ea typeface="Times New Roman" panose="02020603050405020304" pitchFamily="18" charset="0"/>
                <a:cs typeface="Times New Roman" panose="02020603050405020304" pitchFamily="18" charset="0"/>
              </a:rPr>
              <a:t>(Autumn)</a:t>
            </a:r>
            <a:r>
              <a:rPr kumimoji="0" lang="en-GB" altLang="en-US" sz="2000" b="1" i="0" u="none" strike="noStrike" cap="none" normalizeH="0" baseline="0" dirty="0" smtClean="0">
                <a:ln>
                  <a:noFill/>
                </a:ln>
                <a:solidFill>
                  <a:srgbClr val="339966"/>
                </a:solidFill>
                <a:effectLst/>
                <a:latin typeface="SassoonPrimaryInfant" pitchFamily="2" charset="0"/>
                <a:ea typeface="Times New Roman" panose="02020603050405020304" pitchFamily="18" charset="0"/>
                <a:cs typeface="Times New Roman" panose="02020603050405020304" pitchFamily="18" charset="0"/>
              </a:rPr>
              <a:t> -</a:t>
            </a:r>
            <a:r>
              <a:rPr kumimoji="0" lang="en-GB" altLang="en-US" sz="2000" b="1" i="0" u="none" strike="noStrike" cap="none" normalizeH="0" baseline="0" dirty="0" smtClean="0">
                <a:ln>
                  <a:noFill/>
                </a:ln>
                <a:solidFill>
                  <a:srgbClr val="0000FF"/>
                </a:solidFill>
                <a:effectLst/>
                <a:latin typeface="SassoonPrimaryInfant" pitchFamily="2" charset="0"/>
                <a:ea typeface="Times New Roman" panose="02020603050405020304" pitchFamily="18" charset="0"/>
                <a:cs typeface="Times New Roman" panose="02020603050405020304" pitchFamily="18" charset="0"/>
              </a:rPr>
              <a:t> </a:t>
            </a:r>
            <a:r>
              <a:rPr kumimoji="0" lang="en-GB" altLang="en-US" sz="2000" b="1" i="0" u="none" strike="noStrike" cap="none" normalizeH="0" baseline="0" dirty="0" smtClean="0">
                <a:ln>
                  <a:noFill/>
                </a:ln>
                <a:solidFill>
                  <a:srgbClr val="FF0000"/>
                </a:solidFill>
                <a:effectLst/>
                <a:latin typeface="SassoonPrimaryInfant" pitchFamily="2" charset="0"/>
                <a:ea typeface="Times New Roman" panose="02020603050405020304" pitchFamily="18" charset="0"/>
                <a:cs typeface="Times New Roman" panose="02020603050405020304" pitchFamily="18" charset="0"/>
              </a:rPr>
              <a:t>Mrs. Mulligan</a:t>
            </a:r>
            <a:endParaRPr kumimoji="0" lang="en-GB" altLang="en-US" sz="2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838960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00B050"/>
                </a:solidFill>
                <a:latin typeface="SassoonPrimaryType" pitchFamily="2" charset="0"/>
              </a:rPr>
              <a:t>Classwork</a:t>
            </a:r>
            <a:br>
              <a:rPr lang="en-GB" b="1" dirty="0" smtClean="0">
                <a:solidFill>
                  <a:srgbClr val="00B050"/>
                </a:solidFill>
                <a:latin typeface="SassoonPrimaryType" pitchFamily="2" charset="0"/>
              </a:rPr>
            </a:br>
            <a:r>
              <a:rPr lang="en-GB" b="1" dirty="0" smtClean="0">
                <a:solidFill>
                  <a:srgbClr val="00B050"/>
                </a:solidFill>
                <a:latin typeface="SassoonPrimaryType" pitchFamily="2" charset="0"/>
              </a:rPr>
              <a:t>Mathematics And Numeracy</a:t>
            </a:r>
            <a:endParaRPr lang="en-GB" b="1" dirty="0">
              <a:solidFill>
                <a:srgbClr val="00B050"/>
              </a:solidFill>
              <a:latin typeface="SassoonPrimaryType" pitchFamily="2" charset="0"/>
            </a:endParaRPr>
          </a:p>
        </p:txBody>
      </p:sp>
      <p:sp>
        <p:nvSpPr>
          <p:cNvPr id="3" name="Content Placeholder 2"/>
          <p:cNvSpPr>
            <a:spLocks noGrp="1"/>
          </p:cNvSpPr>
          <p:nvPr>
            <p:ph idx="1"/>
          </p:nvPr>
        </p:nvSpPr>
        <p:spPr>
          <a:xfrm>
            <a:off x="2589212" y="1195753"/>
            <a:ext cx="8915400" cy="5662247"/>
          </a:xfrm>
        </p:spPr>
        <p:txBody>
          <a:bodyPr>
            <a:normAutofit fontScale="62500" lnSpcReduction="20000"/>
          </a:bodyPr>
          <a:lstStyle/>
          <a:p>
            <a:pPr>
              <a:lnSpc>
                <a:spcPct val="120000"/>
              </a:lnSpc>
            </a:pPr>
            <a:endParaRPr lang="en-GB" sz="2900" dirty="0" smtClean="0">
              <a:solidFill>
                <a:schemeClr val="tx1"/>
              </a:solidFill>
              <a:latin typeface="SassoonPrimaryType" pitchFamily="2" charset="0"/>
            </a:endParaRPr>
          </a:p>
          <a:p>
            <a:pPr>
              <a:lnSpc>
                <a:spcPct val="120000"/>
              </a:lnSpc>
            </a:pPr>
            <a:endParaRPr lang="en-GB" sz="2900" dirty="0">
              <a:solidFill>
                <a:schemeClr val="tx1"/>
              </a:solidFill>
              <a:latin typeface="SassoonPrimaryType" pitchFamily="2" charset="0"/>
            </a:endParaRPr>
          </a:p>
          <a:p>
            <a:pPr>
              <a:lnSpc>
                <a:spcPct val="120000"/>
              </a:lnSpc>
            </a:pPr>
            <a:r>
              <a:rPr lang="en-GB" sz="2900" dirty="0" smtClean="0">
                <a:solidFill>
                  <a:schemeClr val="tx1"/>
                </a:solidFill>
                <a:latin typeface="SassoonPrimaryType" pitchFamily="2" charset="0"/>
              </a:rPr>
              <a:t> Areas of Learning include Number, Data Handling, Measures, Shape And Space, Processes.</a:t>
            </a:r>
          </a:p>
          <a:p>
            <a:pPr>
              <a:lnSpc>
                <a:spcPct val="120000"/>
              </a:lnSpc>
            </a:pPr>
            <a:r>
              <a:rPr lang="en-GB" sz="2900" dirty="0" smtClean="0">
                <a:solidFill>
                  <a:schemeClr val="tx1"/>
                </a:solidFill>
                <a:latin typeface="SassoonPrimaryType" pitchFamily="2" charset="0"/>
              </a:rPr>
              <a:t>Number and Processes will be continuous throughout the year with each of the other areas a focus each term e.g. in September the focus will be Number/Processes and Handling Data. </a:t>
            </a:r>
          </a:p>
          <a:p>
            <a:pPr>
              <a:lnSpc>
                <a:spcPct val="120000"/>
              </a:lnSpc>
            </a:pPr>
            <a:r>
              <a:rPr lang="en-GB" sz="2900" dirty="0" smtClean="0">
                <a:solidFill>
                  <a:schemeClr val="tx1"/>
                </a:solidFill>
                <a:latin typeface="SassoonPrimaryType" pitchFamily="2" charset="0"/>
              </a:rPr>
              <a:t>Problem-Solving Monday in class and for homework (after revision of basics.) Number will be the focus Tuesday and Wednesday and Handling Data Thursday and Friday.</a:t>
            </a:r>
          </a:p>
          <a:p>
            <a:pPr>
              <a:lnSpc>
                <a:spcPct val="120000"/>
              </a:lnSpc>
            </a:pPr>
            <a:r>
              <a:rPr lang="en-GB" sz="2900" dirty="0" smtClean="0">
                <a:solidFill>
                  <a:schemeClr val="tx1"/>
                </a:solidFill>
                <a:latin typeface="SassoonPrimaryType" pitchFamily="2" charset="0"/>
              </a:rPr>
              <a:t>Mental Maths- Times Tables/booklets, Daily morning challenges. </a:t>
            </a:r>
          </a:p>
          <a:p>
            <a:pPr>
              <a:lnSpc>
                <a:spcPct val="120000"/>
              </a:lnSpc>
            </a:pPr>
            <a:r>
              <a:rPr lang="en-GB" sz="2900" dirty="0" smtClean="0">
                <a:solidFill>
                  <a:schemeClr val="tx1"/>
                </a:solidFill>
                <a:latin typeface="SassoonPrimaryType" pitchFamily="2" charset="0"/>
              </a:rPr>
              <a:t>Mental calculations/working out on paper/whiteboards/Oral Work.</a:t>
            </a:r>
          </a:p>
          <a:p>
            <a:pPr>
              <a:lnSpc>
                <a:spcPct val="120000"/>
              </a:lnSpc>
            </a:pPr>
            <a:r>
              <a:rPr lang="en-GB" sz="2900" dirty="0" smtClean="0">
                <a:solidFill>
                  <a:schemeClr val="tx1"/>
                </a:solidFill>
                <a:latin typeface="SassoonPrimaryType" pitchFamily="2" charset="0"/>
              </a:rPr>
              <a:t>Tables Tests every Thursday, corrections for homework. </a:t>
            </a:r>
          </a:p>
          <a:p>
            <a:pPr>
              <a:lnSpc>
                <a:spcPct val="120000"/>
              </a:lnSpc>
            </a:pPr>
            <a:r>
              <a:rPr lang="en-GB" sz="2900" dirty="0" smtClean="0">
                <a:solidFill>
                  <a:schemeClr val="tx1"/>
                </a:solidFill>
                <a:latin typeface="SassoonPrimaryType" pitchFamily="2" charset="0"/>
              </a:rPr>
              <a:t>Differentiated work based at your child’s level of ability.</a:t>
            </a:r>
          </a:p>
          <a:p>
            <a:pPr>
              <a:lnSpc>
                <a:spcPct val="120000"/>
              </a:lnSpc>
            </a:pPr>
            <a:r>
              <a:rPr lang="en-GB" sz="2900" dirty="0" smtClean="0">
                <a:solidFill>
                  <a:schemeClr val="tx1"/>
                </a:solidFill>
                <a:latin typeface="SassoonPrimaryType" pitchFamily="2" charset="0"/>
              </a:rPr>
              <a:t>Inspection Report- Strength - Pupils </a:t>
            </a:r>
            <a:r>
              <a:rPr lang="en-GB" sz="2900" dirty="0">
                <a:solidFill>
                  <a:schemeClr val="tx1"/>
                </a:solidFill>
                <a:latin typeface="SassoonPrimaryType" pitchFamily="2" charset="0"/>
              </a:rPr>
              <a:t>out-performing expectations for End of Key Stage Two. </a:t>
            </a:r>
            <a:r>
              <a:rPr lang="en-GB" sz="2900" dirty="0" smtClean="0">
                <a:solidFill>
                  <a:schemeClr val="tx1"/>
                </a:solidFill>
                <a:latin typeface="SassoonPrimaryType" pitchFamily="2" charset="0"/>
              </a:rPr>
              <a:t>No areas for improvement identified. </a:t>
            </a:r>
          </a:p>
          <a:p>
            <a:endParaRPr lang="en-GB" dirty="0"/>
          </a:p>
        </p:txBody>
      </p:sp>
    </p:spTree>
    <p:extLst>
      <p:ext uri="{BB962C8B-B14F-4D97-AF65-F5344CB8AC3E}">
        <p14:creationId xmlns:p14="http://schemas.microsoft.com/office/powerpoint/2010/main" val="2907238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u="sng" dirty="0" smtClean="0">
                <a:solidFill>
                  <a:srgbClr val="FF0000"/>
                </a:solidFill>
              </a:rPr>
              <a:t>P5/6 Methods of Adding/Subtraction.</a:t>
            </a:r>
            <a:endParaRPr lang="en-GB" u="sng" dirty="0">
              <a:solidFill>
                <a:srgbClr val="FF0000"/>
              </a:solidFill>
            </a:endParaRPr>
          </a:p>
        </p:txBody>
      </p:sp>
      <p:sp>
        <p:nvSpPr>
          <p:cNvPr id="3" name="Content Placeholder 2"/>
          <p:cNvSpPr>
            <a:spLocks noGrp="1"/>
          </p:cNvSpPr>
          <p:nvPr>
            <p:ph idx="1"/>
          </p:nvPr>
        </p:nvSpPr>
        <p:spPr/>
        <p:txBody>
          <a:bodyPr>
            <a:normAutofit/>
          </a:bodyPr>
          <a:lstStyle/>
          <a:p>
            <a:r>
              <a:rPr lang="en-GB" sz="3600" dirty="0" smtClean="0"/>
              <a:t>Methods agreed by the school will be relayed to parents so that parents and teachers are using the same mathematical language and approach so as not to cause confusion.</a:t>
            </a:r>
            <a:endParaRPr lang="en-GB" sz="3600" dirty="0"/>
          </a:p>
        </p:txBody>
      </p:sp>
    </p:spTree>
    <p:extLst>
      <p:ext uri="{BB962C8B-B14F-4D97-AF65-F5344CB8AC3E}">
        <p14:creationId xmlns:p14="http://schemas.microsoft.com/office/powerpoint/2010/main" val="3645743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GB" sz="4000" b="1" dirty="0" smtClean="0">
                <a:solidFill>
                  <a:srgbClr val="00B050"/>
                </a:solidFill>
                <a:latin typeface="SassoonPrimaryType" pitchFamily="2" charset="0"/>
              </a:rPr>
              <a:t>Language And Literacy</a:t>
            </a:r>
            <a:endParaRPr lang="en-GB" sz="4000" b="1" dirty="0">
              <a:solidFill>
                <a:srgbClr val="00B050"/>
              </a:solidFill>
              <a:latin typeface="SassoonPrimaryType" pitchFamily="2" charset="0"/>
            </a:endParaRPr>
          </a:p>
        </p:txBody>
      </p:sp>
      <p:sp>
        <p:nvSpPr>
          <p:cNvPr id="5" name="Content Placeholder 4"/>
          <p:cNvSpPr>
            <a:spLocks noGrp="1"/>
          </p:cNvSpPr>
          <p:nvPr>
            <p:ph idx="1"/>
          </p:nvPr>
        </p:nvSpPr>
        <p:spPr>
          <a:xfrm>
            <a:off x="2589212" y="1491175"/>
            <a:ext cx="8915400" cy="5366825"/>
          </a:xfrm>
        </p:spPr>
        <p:txBody>
          <a:bodyPr>
            <a:normAutofit fontScale="70000" lnSpcReduction="20000"/>
          </a:bodyPr>
          <a:lstStyle/>
          <a:p>
            <a:r>
              <a:rPr lang="en-GB" sz="2800" dirty="0" smtClean="0">
                <a:solidFill>
                  <a:schemeClr val="tx1"/>
                </a:solidFill>
                <a:latin typeface="SassoonPrimaryType" pitchFamily="2" charset="0"/>
              </a:rPr>
              <a:t>Reading, Writing, Talking And Listening.</a:t>
            </a:r>
          </a:p>
          <a:p>
            <a:r>
              <a:rPr lang="en-GB" sz="2800" dirty="0" smtClean="0">
                <a:solidFill>
                  <a:schemeClr val="tx1"/>
                </a:solidFill>
                <a:latin typeface="SassoonPrimaryType" pitchFamily="2" charset="0"/>
              </a:rPr>
              <a:t>Reading Groups In Years 5/6. Please ensure signing of Reading Record nightly.</a:t>
            </a:r>
          </a:p>
          <a:p>
            <a:r>
              <a:rPr lang="en-GB" sz="2800" dirty="0" smtClean="0">
                <a:solidFill>
                  <a:schemeClr val="tx1"/>
                </a:solidFill>
                <a:latin typeface="SassoonPrimaryType" pitchFamily="2" charset="0"/>
              </a:rPr>
              <a:t>Class novel activities.</a:t>
            </a:r>
          </a:p>
          <a:p>
            <a:r>
              <a:rPr lang="en-GB" sz="2800" dirty="0" smtClean="0">
                <a:solidFill>
                  <a:schemeClr val="tx1"/>
                </a:solidFill>
                <a:latin typeface="SassoonPrimaryType" pitchFamily="2" charset="0"/>
              </a:rPr>
              <a:t> Grammar and Punctuation</a:t>
            </a:r>
          </a:p>
          <a:p>
            <a:pPr marL="0" indent="0">
              <a:buNone/>
            </a:pPr>
            <a:r>
              <a:rPr lang="en-GB" sz="2800" dirty="0" smtClean="0">
                <a:solidFill>
                  <a:schemeClr val="tx1"/>
                </a:solidFill>
                <a:latin typeface="SassoonPrimaryType" pitchFamily="2" charset="0"/>
              </a:rPr>
              <a:t>    Comprehension</a:t>
            </a:r>
          </a:p>
          <a:p>
            <a:pPr marL="0" indent="0">
              <a:buNone/>
            </a:pPr>
            <a:r>
              <a:rPr lang="en-GB" sz="2800" dirty="0">
                <a:solidFill>
                  <a:schemeClr val="tx1"/>
                </a:solidFill>
                <a:latin typeface="SassoonPrimaryType" pitchFamily="2" charset="0"/>
              </a:rPr>
              <a:t> </a:t>
            </a:r>
            <a:r>
              <a:rPr lang="en-GB" sz="2800" dirty="0" smtClean="0">
                <a:solidFill>
                  <a:schemeClr val="tx1"/>
                </a:solidFill>
                <a:latin typeface="SassoonPrimaryType" pitchFamily="2" charset="0"/>
              </a:rPr>
              <a:t>   Poetry/Drama</a:t>
            </a:r>
          </a:p>
          <a:p>
            <a:pPr marL="0" indent="0">
              <a:buNone/>
            </a:pPr>
            <a:r>
              <a:rPr lang="en-GB" sz="2800" dirty="0" smtClean="0">
                <a:solidFill>
                  <a:schemeClr val="tx1"/>
                </a:solidFill>
                <a:latin typeface="SassoonPrimaryType" pitchFamily="2" charset="0"/>
              </a:rPr>
              <a:t>    Creative Writing </a:t>
            </a:r>
          </a:p>
          <a:p>
            <a:pPr marL="0" indent="0">
              <a:buNone/>
            </a:pPr>
            <a:r>
              <a:rPr lang="en-GB" sz="2800" dirty="0">
                <a:solidFill>
                  <a:schemeClr val="tx1"/>
                </a:solidFill>
                <a:latin typeface="SassoonPrimaryType" pitchFamily="2" charset="0"/>
              </a:rPr>
              <a:t> </a:t>
            </a:r>
            <a:r>
              <a:rPr lang="en-GB" sz="2800" dirty="0" smtClean="0">
                <a:solidFill>
                  <a:schemeClr val="tx1"/>
                </a:solidFill>
                <a:latin typeface="SassoonPrimaryType" pitchFamily="2" charset="0"/>
              </a:rPr>
              <a:t>   Handwriting/Presentation Full Date at top e.g. 10</a:t>
            </a:r>
            <a:r>
              <a:rPr lang="en-GB" sz="2800" baseline="30000" dirty="0" smtClean="0">
                <a:solidFill>
                  <a:schemeClr val="tx1"/>
                </a:solidFill>
                <a:latin typeface="SassoonPrimaryType" pitchFamily="2" charset="0"/>
              </a:rPr>
              <a:t>th</a:t>
            </a:r>
            <a:r>
              <a:rPr lang="en-GB" sz="2800" dirty="0" smtClean="0">
                <a:solidFill>
                  <a:schemeClr val="tx1"/>
                </a:solidFill>
                <a:latin typeface="SassoonPrimaryType" pitchFamily="2" charset="0"/>
              </a:rPr>
              <a:t> September 2019</a:t>
            </a:r>
          </a:p>
          <a:p>
            <a:pPr marL="0" indent="0">
              <a:buNone/>
            </a:pPr>
            <a:r>
              <a:rPr lang="en-GB" sz="2800" dirty="0" smtClean="0">
                <a:solidFill>
                  <a:schemeClr val="tx1"/>
                </a:solidFill>
                <a:latin typeface="SassoonPrimaryType" pitchFamily="2" charset="0"/>
              </a:rPr>
              <a:t>    followed by Title underneath e.g. Verbs. Both underlined.                 </a:t>
            </a:r>
          </a:p>
          <a:p>
            <a:r>
              <a:rPr lang="en-GB" sz="2800" dirty="0" smtClean="0">
                <a:solidFill>
                  <a:schemeClr val="tx1"/>
                </a:solidFill>
                <a:latin typeface="SassoonPrimaryType" pitchFamily="2" charset="0"/>
              </a:rPr>
              <a:t>Spelling Tests every Thursday with corrections for homework. </a:t>
            </a:r>
          </a:p>
          <a:p>
            <a:r>
              <a:rPr lang="en-GB" sz="2800" dirty="0" smtClean="0">
                <a:solidFill>
                  <a:schemeClr val="tx1"/>
                </a:solidFill>
                <a:latin typeface="SassoonPrimaryType" pitchFamily="2" charset="0"/>
              </a:rPr>
              <a:t>Differentiated work in all aspects of Literacy. (Differentiation by outcome also).</a:t>
            </a:r>
          </a:p>
          <a:p>
            <a:r>
              <a:rPr lang="en-GB" sz="2800" dirty="0" smtClean="0">
                <a:solidFill>
                  <a:schemeClr val="tx1"/>
                </a:solidFill>
                <a:latin typeface="SassoonPrimaryType" pitchFamily="2" charset="0"/>
              </a:rPr>
              <a:t>Inspection Report- Strength -Pupils out-performing expectations for End of Key Stage Two. No areas for improvement identified. </a:t>
            </a:r>
          </a:p>
          <a:p>
            <a:pPr marL="0" indent="0">
              <a:buNone/>
            </a:pPr>
            <a:endParaRPr lang="en-GB" sz="2800" dirty="0" smtClean="0">
              <a:latin typeface="SassoonPrimaryType" pitchFamily="2" charset="0"/>
            </a:endParaRPr>
          </a:p>
          <a:p>
            <a:endParaRPr lang="en-GB" sz="2800" dirty="0" smtClean="0">
              <a:latin typeface="SassoonPrimaryType" pitchFamily="2" charset="0"/>
            </a:endParaRPr>
          </a:p>
          <a:p>
            <a:endParaRPr lang="en-GB" sz="2800" dirty="0" smtClean="0">
              <a:latin typeface="SassoonPrimaryType" pitchFamily="2" charset="0"/>
            </a:endParaRPr>
          </a:p>
          <a:p>
            <a:endParaRPr lang="en-GB" dirty="0"/>
          </a:p>
        </p:txBody>
      </p:sp>
    </p:spTree>
    <p:extLst>
      <p:ext uri="{BB962C8B-B14F-4D97-AF65-F5344CB8AC3E}">
        <p14:creationId xmlns:p14="http://schemas.microsoft.com/office/powerpoint/2010/main" val="2027961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00B050"/>
                </a:solidFill>
                <a:latin typeface="SassoonPrimaryType" pitchFamily="2" charset="0"/>
              </a:rPr>
              <a:t>ICT</a:t>
            </a:r>
            <a:endParaRPr lang="en-GB" b="1" dirty="0">
              <a:solidFill>
                <a:srgbClr val="00B050"/>
              </a:solidFill>
              <a:latin typeface="SassoonPrimaryType" pitchFamily="2" charset="0"/>
            </a:endParaRPr>
          </a:p>
        </p:txBody>
      </p:sp>
      <p:sp>
        <p:nvSpPr>
          <p:cNvPr id="3" name="Content Placeholder 2"/>
          <p:cNvSpPr>
            <a:spLocks noGrp="1"/>
          </p:cNvSpPr>
          <p:nvPr>
            <p:ph idx="1"/>
          </p:nvPr>
        </p:nvSpPr>
        <p:spPr>
          <a:xfrm>
            <a:off x="2589212" y="1350498"/>
            <a:ext cx="8915400" cy="4560724"/>
          </a:xfrm>
        </p:spPr>
        <p:txBody>
          <a:bodyPr>
            <a:normAutofit fontScale="92500" lnSpcReduction="10000"/>
          </a:bodyPr>
          <a:lstStyle/>
          <a:p>
            <a:r>
              <a:rPr lang="en-GB" sz="2800" dirty="0" smtClean="0">
                <a:solidFill>
                  <a:schemeClr val="tx1"/>
                </a:solidFill>
                <a:latin typeface="SassoonPrimaryType" pitchFamily="2" charset="0"/>
              </a:rPr>
              <a:t>Focus- </a:t>
            </a:r>
            <a:r>
              <a:rPr lang="en-GB" sz="2800" dirty="0" err="1" smtClean="0">
                <a:solidFill>
                  <a:schemeClr val="tx1"/>
                </a:solidFill>
                <a:latin typeface="SassoonPrimaryType" pitchFamily="2" charset="0"/>
              </a:rPr>
              <a:t>NewsDesk</a:t>
            </a:r>
            <a:r>
              <a:rPr lang="en-GB" sz="2800" dirty="0" smtClean="0">
                <a:solidFill>
                  <a:schemeClr val="tx1"/>
                </a:solidFill>
                <a:latin typeface="SassoonPrimaryType" pitchFamily="2" charset="0"/>
              </a:rPr>
              <a:t>- can be accessed at home.</a:t>
            </a:r>
          </a:p>
          <a:p>
            <a:pPr marL="0" indent="0">
              <a:buNone/>
            </a:pPr>
            <a:r>
              <a:rPr lang="en-GB" sz="2800" dirty="0">
                <a:solidFill>
                  <a:schemeClr val="tx1"/>
                </a:solidFill>
                <a:latin typeface="SassoonPrimaryType" pitchFamily="2" charset="0"/>
              </a:rPr>
              <a:t> </a:t>
            </a:r>
            <a:r>
              <a:rPr lang="en-GB" sz="2800" dirty="0" smtClean="0">
                <a:solidFill>
                  <a:schemeClr val="tx1"/>
                </a:solidFill>
                <a:latin typeface="SassoonPrimaryType" pitchFamily="2" charset="0"/>
              </a:rPr>
              <a:t>  (google C2K- </a:t>
            </a:r>
            <a:r>
              <a:rPr lang="en-GB" sz="2800" dirty="0" err="1" smtClean="0">
                <a:solidFill>
                  <a:schemeClr val="tx1"/>
                </a:solidFill>
                <a:latin typeface="SassoonPrimaryType" pitchFamily="2" charset="0"/>
              </a:rPr>
              <a:t>NewsDesk</a:t>
            </a:r>
            <a:r>
              <a:rPr lang="en-GB" sz="2800" dirty="0">
                <a:solidFill>
                  <a:schemeClr val="tx1"/>
                </a:solidFill>
                <a:latin typeface="SassoonPrimaryType" pitchFamily="2" charset="0"/>
              </a:rPr>
              <a:t>)</a:t>
            </a:r>
            <a:endParaRPr lang="en-GB" sz="2800" dirty="0" smtClean="0">
              <a:solidFill>
                <a:schemeClr val="tx1"/>
              </a:solidFill>
              <a:latin typeface="SassoonPrimaryType" pitchFamily="2" charset="0"/>
            </a:endParaRPr>
          </a:p>
          <a:p>
            <a:r>
              <a:rPr lang="en-GB" sz="2800" dirty="0" smtClean="0">
                <a:solidFill>
                  <a:schemeClr val="tx1"/>
                </a:solidFill>
                <a:latin typeface="SassoonPrimaryType" pitchFamily="2" charset="0"/>
              </a:rPr>
              <a:t>Internet Safety for pupils, staff and parents</a:t>
            </a:r>
          </a:p>
          <a:p>
            <a:r>
              <a:rPr lang="en-GB" sz="2800" dirty="0" smtClean="0">
                <a:solidFill>
                  <a:schemeClr val="tx1"/>
                </a:solidFill>
                <a:latin typeface="SassoonPrimaryType" pitchFamily="2" charset="0"/>
              </a:rPr>
              <a:t>Limited number of computers/laptops.</a:t>
            </a:r>
          </a:p>
          <a:p>
            <a:r>
              <a:rPr lang="en-GB" sz="2800" dirty="0" smtClean="0">
                <a:solidFill>
                  <a:schemeClr val="tx1"/>
                </a:solidFill>
                <a:latin typeface="SassoonPrimaryType" pitchFamily="2" charset="0"/>
              </a:rPr>
              <a:t>Filtered/managed system</a:t>
            </a:r>
          </a:p>
          <a:p>
            <a:r>
              <a:rPr lang="en-GB" sz="2800" dirty="0" smtClean="0">
                <a:solidFill>
                  <a:schemeClr val="tx1"/>
                </a:solidFill>
                <a:latin typeface="SassoonPrimaryType" pitchFamily="2" charset="0"/>
              </a:rPr>
              <a:t>Inspection Report- Excellent standards. </a:t>
            </a:r>
          </a:p>
          <a:p>
            <a:r>
              <a:rPr lang="en-GB" sz="2800" dirty="0" smtClean="0">
                <a:solidFill>
                  <a:schemeClr val="tx1"/>
                </a:solidFill>
                <a:latin typeface="SassoonPrimaryType" pitchFamily="2" charset="0"/>
              </a:rPr>
              <a:t>Use of Facebook, etc., isn’t suitable for primary-aged pupils. </a:t>
            </a:r>
          </a:p>
          <a:p>
            <a:r>
              <a:rPr lang="en-GB" sz="2800" dirty="0" smtClean="0">
                <a:solidFill>
                  <a:schemeClr val="tx1"/>
                </a:solidFill>
                <a:latin typeface="SassoonPrimaryType" pitchFamily="2" charset="0"/>
              </a:rPr>
              <a:t>Pace of Change</a:t>
            </a:r>
          </a:p>
          <a:p>
            <a:r>
              <a:rPr lang="en-GB" sz="2800" dirty="0" smtClean="0">
                <a:solidFill>
                  <a:schemeClr val="tx1"/>
                </a:solidFill>
                <a:latin typeface="SassoonPrimaryType" pitchFamily="2" charset="0"/>
              </a:rPr>
              <a:t>Use of Accelerated Reader (in school) –ongoing.</a:t>
            </a:r>
            <a:endParaRPr lang="en-GB" dirty="0"/>
          </a:p>
        </p:txBody>
      </p:sp>
    </p:spTree>
    <p:extLst>
      <p:ext uri="{BB962C8B-B14F-4D97-AF65-F5344CB8AC3E}">
        <p14:creationId xmlns:p14="http://schemas.microsoft.com/office/powerpoint/2010/main" val="3586376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49945"/>
          </a:xfrm>
        </p:spPr>
        <p:txBody>
          <a:bodyPr/>
          <a:lstStyle/>
          <a:p>
            <a:pPr algn="ctr"/>
            <a:r>
              <a:rPr lang="en-GB" b="1" dirty="0" smtClean="0">
                <a:solidFill>
                  <a:srgbClr val="00B050"/>
                </a:solidFill>
                <a:latin typeface="SassoonPrimaryType" pitchFamily="2" charset="0"/>
              </a:rPr>
              <a:t>Presentation Of Work</a:t>
            </a:r>
            <a:endParaRPr lang="en-GB" b="1" dirty="0">
              <a:solidFill>
                <a:srgbClr val="00B050"/>
              </a:solidFill>
              <a:latin typeface="SassoonPrimaryType" pitchFamily="2" charset="0"/>
            </a:endParaRPr>
          </a:p>
        </p:txBody>
      </p:sp>
      <p:sp>
        <p:nvSpPr>
          <p:cNvPr id="3" name="Content Placeholder 2"/>
          <p:cNvSpPr>
            <a:spLocks noGrp="1"/>
          </p:cNvSpPr>
          <p:nvPr>
            <p:ph idx="1"/>
          </p:nvPr>
        </p:nvSpPr>
        <p:spPr>
          <a:xfrm>
            <a:off x="2589212" y="1294228"/>
            <a:ext cx="8915400" cy="4616994"/>
          </a:xfrm>
        </p:spPr>
        <p:txBody>
          <a:bodyPr>
            <a:normAutofit fontScale="77500" lnSpcReduction="20000"/>
          </a:bodyPr>
          <a:lstStyle/>
          <a:p>
            <a:pPr marL="0" indent="0">
              <a:buNone/>
            </a:pPr>
            <a:endParaRPr lang="en-GB" sz="2800" dirty="0" smtClean="0">
              <a:solidFill>
                <a:schemeClr val="tx1"/>
              </a:solidFill>
              <a:latin typeface="SassoonPrimaryType" pitchFamily="2" charset="0"/>
            </a:endParaRPr>
          </a:p>
          <a:p>
            <a:r>
              <a:rPr lang="en-GB" sz="2800" dirty="0" smtClean="0">
                <a:solidFill>
                  <a:schemeClr val="tx1"/>
                </a:solidFill>
                <a:latin typeface="SassoonPrimaryType" pitchFamily="2" charset="0"/>
              </a:rPr>
              <a:t>All work should be ruled out properly, given a date and a title. </a:t>
            </a:r>
          </a:p>
          <a:p>
            <a:r>
              <a:rPr lang="en-GB" sz="2800" dirty="0" smtClean="0">
                <a:solidFill>
                  <a:schemeClr val="tx1"/>
                </a:solidFill>
                <a:latin typeface="SassoonPrimaryType" pitchFamily="2" charset="0"/>
              </a:rPr>
              <a:t>We have high expectations for presentation.</a:t>
            </a:r>
          </a:p>
          <a:p>
            <a:r>
              <a:rPr lang="en-GB" sz="2800" dirty="0" smtClean="0">
                <a:solidFill>
                  <a:schemeClr val="tx1"/>
                </a:solidFill>
                <a:latin typeface="SassoonPrimaryType" pitchFamily="2" charset="0"/>
              </a:rPr>
              <a:t>Assessment/Marking/Presentation- School Focus.</a:t>
            </a:r>
          </a:p>
          <a:p>
            <a:r>
              <a:rPr lang="en-GB" sz="2800" dirty="0" smtClean="0">
                <a:solidFill>
                  <a:schemeClr val="tx1"/>
                </a:solidFill>
                <a:latin typeface="SassoonPrimaryType" pitchFamily="2" charset="0"/>
              </a:rPr>
              <a:t>Good presentation saves time on marking. </a:t>
            </a:r>
          </a:p>
          <a:p>
            <a:r>
              <a:rPr lang="en-GB" sz="2800" dirty="0" smtClean="0">
                <a:solidFill>
                  <a:schemeClr val="tx1"/>
                </a:solidFill>
                <a:latin typeface="SassoonPrimaryType" pitchFamily="2" charset="0"/>
              </a:rPr>
              <a:t>Writing over mistakes is not permitted e.g. corrections should be done at side in Numeracy.</a:t>
            </a:r>
          </a:p>
          <a:p>
            <a:r>
              <a:rPr lang="en-GB" sz="2800" dirty="0" smtClean="0">
                <a:solidFill>
                  <a:schemeClr val="tx1"/>
                </a:solidFill>
                <a:latin typeface="SassoonPrimaryType" pitchFamily="2" charset="0"/>
              </a:rPr>
              <a:t>Errors should be rubbed out, not written over.</a:t>
            </a:r>
          </a:p>
          <a:p>
            <a:r>
              <a:rPr lang="en-GB" sz="2800" dirty="0">
                <a:solidFill>
                  <a:schemeClr val="tx1"/>
                </a:solidFill>
                <a:latin typeface="SassoonPrimaryType" pitchFamily="2" charset="0"/>
              </a:rPr>
              <a:t>Writing over books- not </a:t>
            </a:r>
            <a:r>
              <a:rPr lang="en-GB" sz="2800" dirty="0" smtClean="0">
                <a:solidFill>
                  <a:schemeClr val="tx1"/>
                </a:solidFill>
                <a:latin typeface="SassoonPrimaryType" pitchFamily="2" charset="0"/>
              </a:rPr>
              <a:t>permitted</a:t>
            </a:r>
          </a:p>
          <a:p>
            <a:r>
              <a:rPr lang="en-GB" sz="2800" dirty="0" smtClean="0">
                <a:solidFill>
                  <a:schemeClr val="tx1"/>
                </a:solidFill>
                <a:latin typeface="SassoonPrimaryType" pitchFamily="2" charset="0"/>
              </a:rPr>
              <a:t>Not forming letters correctly- please correct.  </a:t>
            </a:r>
          </a:p>
          <a:p>
            <a:r>
              <a:rPr lang="en-GB" sz="2800" dirty="0" smtClean="0">
                <a:solidFill>
                  <a:schemeClr val="tx1"/>
                </a:solidFill>
                <a:latin typeface="SassoonPrimaryType" pitchFamily="2" charset="0"/>
              </a:rPr>
              <a:t>Please refrain from tearing out pages in books. </a:t>
            </a:r>
          </a:p>
          <a:p>
            <a:r>
              <a:rPr lang="en-GB" sz="2800" dirty="0" smtClean="0">
                <a:solidFill>
                  <a:schemeClr val="tx1"/>
                </a:solidFill>
                <a:latin typeface="SassoonPrimaryType" pitchFamily="2" charset="0"/>
              </a:rPr>
              <a:t>Pupils write/draw with pencils only in P5/6.</a:t>
            </a:r>
          </a:p>
          <a:p>
            <a:endParaRPr lang="en-GB" sz="2800" dirty="0" smtClean="0">
              <a:latin typeface="SassoonPrimaryType" pitchFamily="2" charset="0"/>
            </a:endParaRPr>
          </a:p>
        </p:txBody>
      </p:sp>
    </p:spTree>
    <p:extLst>
      <p:ext uri="{BB962C8B-B14F-4D97-AF65-F5344CB8AC3E}">
        <p14:creationId xmlns:p14="http://schemas.microsoft.com/office/powerpoint/2010/main" val="344806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4000" b="1" dirty="0" smtClean="0">
                <a:solidFill>
                  <a:srgbClr val="00B050"/>
                </a:solidFill>
                <a:latin typeface="SassoonPrimaryInfant" pitchFamily="2" charset="0"/>
              </a:rPr>
              <a:t>Assessment</a:t>
            </a:r>
            <a:r>
              <a:rPr lang="en-GB" sz="4000" dirty="0" smtClean="0">
                <a:latin typeface="SassoonPrimaryInfant" pitchFamily="2" charset="0"/>
              </a:rPr>
              <a:t/>
            </a:r>
            <a:br>
              <a:rPr lang="en-GB" sz="4000" dirty="0" smtClean="0">
                <a:latin typeface="SassoonPrimaryInfant" pitchFamily="2" charset="0"/>
              </a:rPr>
            </a:br>
            <a:endParaRPr lang="en-GB" sz="4000" dirty="0">
              <a:latin typeface="SassoonPrimaryInfant" pitchFamily="2" charset="0"/>
            </a:endParaRPr>
          </a:p>
        </p:txBody>
      </p:sp>
      <p:sp>
        <p:nvSpPr>
          <p:cNvPr id="3" name="Content Placeholder 2"/>
          <p:cNvSpPr>
            <a:spLocks noGrp="1"/>
          </p:cNvSpPr>
          <p:nvPr>
            <p:ph idx="1"/>
          </p:nvPr>
        </p:nvSpPr>
        <p:spPr>
          <a:xfrm>
            <a:off x="2589212" y="2133599"/>
            <a:ext cx="8915400" cy="4162697"/>
          </a:xfrm>
        </p:spPr>
        <p:txBody>
          <a:bodyPr>
            <a:normAutofit/>
          </a:bodyPr>
          <a:lstStyle/>
          <a:p>
            <a:r>
              <a:rPr lang="en-GB" sz="2800" dirty="0" smtClean="0">
                <a:solidFill>
                  <a:schemeClr val="tx1"/>
                </a:solidFill>
                <a:latin typeface="SassoonPrimaryInfant" pitchFamily="2" charset="0"/>
              </a:rPr>
              <a:t>Formative Assessment- Assessment For Learning </a:t>
            </a:r>
          </a:p>
          <a:p>
            <a:pPr marL="742950" indent="-742950">
              <a:buFont typeface="+mj-lt"/>
              <a:buAutoNum type="arabicPeriod"/>
              <a:defRPr/>
            </a:pPr>
            <a:r>
              <a:rPr lang="en-GB" sz="2800" dirty="0" smtClean="0">
                <a:solidFill>
                  <a:schemeClr val="tx1"/>
                </a:solidFill>
                <a:latin typeface="SassoonPrimaryInfant" pitchFamily="2" charset="0"/>
              </a:rPr>
              <a:t>Learning </a:t>
            </a:r>
            <a:r>
              <a:rPr lang="en-GB" sz="2800" dirty="0">
                <a:solidFill>
                  <a:schemeClr val="tx1"/>
                </a:solidFill>
                <a:latin typeface="SassoonPrimaryInfant" pitchFamily="2" charset="0"/>
              </a:rPr>
              <a:t>Intentions and Success Criteria </a:t>
            </a:r>
          </a:p>
          <a:p>
            <a:pPr marL="742950" indent="-742950">
              <a:buFont typeface="+mj-lt"/>
              <a:buAutoNum type="arabicPeriod"/>
              <a:defRPr/>
            </a:pPr>
            <a:r>
              <a:rPr lang="en-GB" sz="2800" b="1" dirty="0">
                <a:solidFill>
                  <a:srgbClr val="FF0000"/>
                </a:solidFill>
                <a:latin typeface="SassoonPrimaryInfant" pitchFamily="2" charset="0"/>
              </a:rPr>
              <a:t>Effective Feedback</a:t>
            </a:r>
          </a:p>
          <a:p>
            <a:pPr marL="742950" indent="-742950">
              <a:buFont typeface="+mj-lt"/>
              <a:buAutoNum type="arabicPeriod"/>
              <a:defRPr/>
            </a:pPr>
            <a:r>
              <a:rPr lang="en-GB" sz="2800" dirty="0">
                <a:solidFill>
                  <a:schemeClr val="tx1"/>
                </a:solidFill>
                <a:latin typeface="SassoonPrimaryInfant" pitchFamily="2" charset="0"/>
              </a:rPr>
              <a:t>Effective Questioning</a:t>
            </a:r>
          </a:p>
          <a:p>
            <a:pPr marL="742950" indent="-742950">
              <a:buFont typeface="+mj-lt"/>
              <a:buAutoNum type="arabicPeriod"/>
              <a:defRPr/>
            </a:pPr>
            <a:r>
              <a:rPr lang="en-GB" sz="2800" b="1" dirty="0">
                <a:solidFill>
                  <a:srgbClr val="FF0000"/>
                </a:solidFill>
                <a:latin typeface="SassoonPrimaryInfant" pitchFamily="2" charset="0"/>
              </a:rPr>
              <a:t>Self Assessment -  Students as owners of their own learning</a:t>
            </a:r>
          </a:p>
          <a:p>
            <a:pPr marL="742950" indent="-742950">
              <a:buFont typeface="+mj-lt"/>
              <a:buAutoNum type="arabicPeriod"/>
              <a:defRPr/>
            </a:pPr>
            <a:r>
              <a:rPr lang="en-GB" sz="2800" b="1" dirty="0">
                <a:solidFill>
                  <a:srgbClr val="FF0000"/>
                </a:solidFill>
                <a:latin typeface="SassoonPrimaryInfant" pitchFamily="2" charset="0"/>
              </a:rPr>
              <a:t>Peer Assessment - Students as instructional resources for each other </a:t>
            </a:r>
          </a:p>
          <a:p>
            <a:pPr marL="0" indent="0">
              <a:buNone/>
            </a:pPr>
            <a:endParaRPr lang="en-GB" dirty="0"/>
          </a:p>
        </p:txBody>
      </p:sp>
    </p:spTree>
    <p:extLst>
      <p:ext uri="{BB962C8B-B14F-4D97-AF65-F5344CB8AC3E}">
        <p14:creationId xmlns:p14="http://schemas.microsoft.com/office/powerpoint/2010/main" val="2514570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7200" dirty="0" smtClean="0">
                <a:solidFill>
                  <a:srgbClr val="00B050"/>
                </a:solidFill>
              </a:rPr>
              <a:t>          </a:t>
            </a:r>
            <a:r>
              <a:rPr lang="en-GB" sz="6000" dirty="0" smtClean="0">
                <a:solidFill>
                  <a:srgbClr val="00B050"/>
                </a:solidFill>
                <a:latin typeface="SassoonPrimaryInfant" pitchFamily="2" charset="0"/>
              </a:rPr>
              <a:t>Assessment</a:t>
            </a:r>
            <a:br>
              <a:rPr lang="en-GB" sz="6000" dirty="0" smtClean="0">
                <a:solidFill>
                  <a:srgbClr val="00B050"/>
                </a:solidFill>
                <a:latin typeface="SassoonPrimaryInfant" pitchFamily="2" charset="0"/>
              </a:rPr>
            </a:br>
            <a:r>
              <a:rPr lang="en-GB" sz="2800" spc="-150" dirty="0" smtClean="0">
                <a:solidFill>
                  <a:srgbClr val="00B050"/>
                </a:solidFill>
                <a:latin typeface="SassoonPrimaryInfant" pitchFamily="2" charset="0"/>
              </a:rPr>
              <a:t/>
            </a:r>
            <a:br>
              <a:rPr lang="en-GB" sz="2800" spc="-150" dirty="0" smtClean="0">
                <a:solidFill>
                  <a:srgbClr val="00B050"/>
                </a:solidFill>
                <a:latin typeface="SassoonPrimaryInfant" pitchFamily="2" charset="0"/>
              </a:rPr>
            </a:br>
            <a:r>
              <a:rPr lang="en-GB" sz="4000" spc="-150" dirty="0" smtClean="0">
                <a:solidFill>
                  <a:schemeClr val="tx1"/>
                </a:solidFill>
                <a:latin typeface="SassoonPrimaryInfant" pitchFamily="2" charset="0"/>
              </a:rPr>
              <a:t>Your child will receive some initial assessments in September of this year. This is because the annual May tests were not completed and these tests are necessary in order to establish a baseline for reading and spelling groups and your child’s general ability.</a:t>
            </a:r>
            <a:endParaRPr lang="en-GB" sz="4000" dirty="0">
              <a:solidFill>
                <a:schemeClr val="tx1"/>
              </a:solidFill>
              <a:latin typeface="SassoonPrimaryInfant" pitchFamily="2" charset="0"/>
            </a:endParaRPr>
          </a:p>
        </p:txBody>
      </p:sp>
    </p:spTree>
    <p:extLst>
      <p:ext uri="{BB962C8B-B14F-4D97-AF65-F5344CB8AC3E}">
        <p14:creationId xmlns:p14="http://schemas.microsoft.com/office/powerpoint/2010/main" val="1868831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lgn="ctr">
              <a:lnSpc>
                <a:spcPct val="120000"/>
              </a:lnSpc>
            </a:pPr>
            <a:r>
              <a:rPr lang="en-GB" b="1" dirty="0">
                <a:solidFill>
                  <a:srgbClr val="00B050"/>
                </a:solidFill>
                <a:latin typeface="SassoonPrimaryInfant" pitchFamily="2" charset="0"/>
              </a:rPr>
              <a:t>Lesson Time and DIRT </a:t>
            </a:r>
            <a:br>
              <a:rPr lang="en-GB" b="1" dirty="0">
                <a:solidFill>
                  <a:srgbClr val="00B050"/>
                </a:solidFill>
                <a:latin typeface="SassoonPrimaryInfant" pitchFamily="2" charset="0"/>
              </a:rPr>
            </a:br>
            <a:r>
              <a:rPr lang="en-GB" b="1" dirty="0">
                <a:solidFill>
                  <a:srgbClr val="00B050"/>
                </a:solidFill>
                <a:latin typeface="SassoonPrimaryInfant" pitchFamily="2" charset="0"/>
              </a:rPr>
              <a:t>(Dedicated Improvement Reflection Time)</a:t>
            </a:r>
            <a:br>
              <a:rPr lang="en-GB" b="1" dirty="0">
                <a:solidFill>
                  <a:srgbClr val="00B050"/>
                </a:solidFill>
                <a:latin typeface="SassoonPrimaryInfant" pitchFamily="2" charset="0"/>
              </a:rPr>
            </a:br>
            <a:endParaRPr lang="en-GB" dirty="0">
              <a:solidFill>
                <a:srgbClr val="00B050"/>
              </a:solidFill>
              <a:latin typeface="SassoonPrimaryInfant" pitchFamily="2" charset="0"/>
            </a:endParaRPr>
          </a:p>
        </p:txBody>
      </p:sp>
      <p:sp>
        <p:nvSpPr>
          <p:cNvPr id="3" name="Content Placeholder 2"/>
          <p:cNvSpPr>
            <a:spLocks noGrp="1"/>
          </p:cNvSpPr>
          <p:nvPr>
            <p:ph idx="1"/>
          </p:nvPr>
        </p:nvSpPr>
        <p:spPr>
          <a:xfrm>
            <a:off x="2184263" y="2076994"/>
            <a:ext cx="8915400" cy="4052891"/>
          </a:xfrm>
        </p:spPr>
        <p:txBody>
          <a:bodyPr/>
          <a:lstStyle/>
          <a:p>
            <a:pPr algn="just">
              <a:lnSpc>
                <a:spcPct val="120000"/>
              </a:lnSpc>
            </a:pPr>
            <a:endParaRPr lang="en-GB" sz="1200" dirty="0">
              <a:latin typeface="Century Gothic" pitchFamily="34" charset="0"/>
            </a:endParaRPr>
          </a:p>
          <a:p>
            <a:pPr marL="285750" indent="-285750" algn="just">
              <a:lnSpc>
                <a:spcPct val="120000"/>
              </a:lnSpc>
              <a:buFont typeface="Arial" panose="020B0604020202020204" pitchFamily="34" charset="0"/>
              <a:buChar char="•"/>
            </a:pPr>
            <a:r>
              <a:rPr lang="en-GB" sz="2800" dirty="0" smtClean="0">
                <a:solidFill>
                  <a:schemeClr val="tx1"/>
                </a:solidFill>
                <a:latin typeface="SassoonPrimaryInfant" pitchFamily="2" charset="0"/>
              </a:rPr>
              <a:t>Using </a:t>
            </a:r>
            <a:r>
              <a:rPr lang="en-GB" sz="2800" dirty="0">
                <a:solidFill>
                  <a:schemeClr val="tx1"/>
                </a:solidFill>
                <a:latin typeface="SassoonPrimaryInfant" pitchFamily="2" charset="0"/>
              </a:rPr>
              <a:t>lesson time for pupils to respond to feedback. This reinforces to pupils that the feedback is for them and it is important for their learning.</a:t>
            </a:r>
          </a:p>
          <a:p>
            <a:pPr marL="0" indent="0">
              <a:buNone/>
            </a:pPr>
            <a:endParaRPr lang="en-GB" dirty="0"/>
          </a:p>
        </p:txBody>
      </p:sp>
    </p:spTree>
    <p:extLst>
      <p:ext uri="{BB962C8B-B14F-4D97-AF65-F5344CB8AC3E}">
        <p14:creationId xmlns:p14="http://schemas.microsoft.com/office/powerpoint/2010/main" val="2207046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862290"/>
          </a:xfrm>
        </p:spPr>
        <p:txBody>
          <a:bodyPr>
            <a:normAutofit fontScale="90000"/>
          </a:bodyPr>
          <a:lstStyle/>
          <a:p>
            <a:r>
              <a:rPr lang="en-GB" dirty="0" smtClean="0">
                <a:latin typeface="SassoonPrimaryType" pitchFamily="2" charset="0"/>
              </a:rPr>
              <a:t/>
            </a:r>
            <a:br>
              <a:rPr lang="en-GB" dirty="0" smtClean="0">
                <a:latin typeface="SassoonPrimaryType" pitchFamily="2" charset="0"/>
              </a:rPr>
            </a:br>
            <a:r>
              <a:rPr lang="en-GB" sz="4900" dirty="0" smtClean="0">
                <a:solidFill>
                  <a:schemeClr val="tx1"/>
                </a:solidFill>
                <a:latin typeface="SassoonPrimaryType" pitchFamily="2" charset="0"/>
              </a:rPr>
              <a:t>You </a:t>
            </a:r>
            <a:r>
              <a:rPr lang="en-GB" sz="4900" dirty="0">
                <a:solidFill>
                  <a:schemeClr val="tx1"/>
                </a:solidFill>
                <a:latin typeface="SassoonPrimaryType" pitchFamily="2" charset="0"/>
              </a:rPr>
              <a:t>are all very welcome to our </a:t>
            </a:r>
            <a:r>
              <a:rPr lang="en-GB" sz="4900" dirty="0" smtClean="0">
                <a:solidFill>
                  <a:schemeClr val="tx1"/>
                </a:solidFill>
                <a:latin typeface="SassoonPrimaryType" pitchFamily="2" charset="0"/>
              </a:rPr>
              <a:t>Year Five and Six Information PowerPoint For Parents. </a:t>
            </a:r>
            <a:r>
              <a:rPr lang="en-GB" sz="4900" dirty="0">
                <a:solidFill>
                  <a:schemeClr val="tx1"/>
                </a:solidFill>
                <a:latin typeface="SassoonPrimaryType" pitchFamily="2" charset="0"/>
              </a:rPr>
              <a:t>Thank you very much for </a:t>
            </a:r>
            <a:r>
              <a:rPr lang="en-GB" sz="4900" dirty="0" smtClean="0">
                <a:solidFill>
                  <a:schemeClr val="tx1"/>
                </a:solidFill>
                <a:latin typeface="SassoonPrimaryType" pitchFamily="2" charset="0"/>
              </a:rPr>
              <a:t>viewing </a:t>
            </a:r>
            <a:r>
              <a:rPr lang="en-GB" sz="4900" dirty="0">
                <a:solidFill>
                  <a:schemeClr val="tx1"/>
                </a:solidFill>
                <a:latin typeface="SassoonPrimaryType" pitchFamily="2" charset="0"/>
              </a:rPr>
              <a:t>and </a:t>
            </a:r>
            <a:r>
              <a:rPr lang="en-GB" sz="4900" dirty="0" smtClean="0">
                <a:solidFill>
                  <a:schemeClr val="tx1"/>
                </a:solidFill>
                <a:latin typeface="SassoonPrimaryType" pitchFamily="2" charset="0"/>
              </a:rPr>
              <a:t>for supporting the school and your child. I </a:t>
            </a:r>
            <a:r>
              <a:rPr lang="en-GB" sz="4900" dirty="0">
                <a:solidFill>
                  <a:schemeClr val="tx1"/>
                </a:solidFill>
                <a:latin typeface="SassoonPrimaryType" pitchFamily="2" charset="0"/>
              </a:rPr>
              <a:t>hope you will find </a:t>
            </a:r>
            <a:r>
              <a:rPr lang="en-GB" sz="4900" dirty="0" smtClean="0">
                <a:solidFill>
                  <a:schemeClr val="tx1"/>
                </a:solidFill>
                <a:latin typeface="SassoonPrimaryType" pitchFamily="2" charset="0"/>
              </a:rPr>
              <a:t>this information </a:t>
            </a:r>
            <a:r>
              <a:rPr lang="en-GB" sz="4900" dirty="0">
                <a:solidFill>
                  <a:schemeClr val="tx1"/>
                </a:solidFill>
                <a:latin typeface="SassoonPrimaryType" pitchFamily="2" charset="0"/>
              </a:rPr>
              <a:t>both </a:t>
            </a:r>
            <a:r>
              <a:rPr lang="en-GB" sz="4900" dirty="0" smtClean="0">
                <a:solidFill>
                  <a:schemeClr val="tx1"/>
                </a:solidFill>
                <a:latin typeface="SassoonPrimaryType" pitchFamily="2" charset="0"/>
              </a:rPr>
              <a:t>beneficial </a:t>
            </a:r>
            <a:r>
              <a:rPr lang="en-GB" sz="4900" dirty="0">
                <a:solidFill>
                  <a:schemeClr val="tx1"/>
                </a:solidFill>
                <a:latin typeface="SassoonPrimaryType" pitchFamily="2" charset="0"/>
              </a:rPr>
              <a:t>and enjoyable. </a:t>
            </a:r>
            <a:br>
              <a:rPr lang="en-GB" sz="4900" dirty="0">
                <a:solidFill>
                  <a:schemeClr val="tx1"/>
                </a:solidFill>
                <a:latin typeface="SassoonPrimaryType" pitchFamily="2" charset="0"/>
              </a:rPr>
            </a:br>
            <a:endParaRPr lang="en-GB" sz="4900" dirty="0">
              <a:solidFill>
                <a:schemeClr val="tx1"/>
              </a:solidFill>
            </a:endParaRPr>
          </a:p>
        </p:txBody>
      </p:sp>
    </p:spTree>
    <p:extLst>
      <p:ext uri="{BB962C8B-B14F-4D97-AF65-F5344CB8AC3E}">
        <p14:creationId xmlns:p14="http://schemas.microsoft.com/office/powerpoint/2010/main" val="7287647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dirty="0">
                <a:solidFill>
                  <a:srgbClr val="00B050"/>
                </a:solidFill>
                <a:latin typeface="SassoonPrimaryInfant" pitchFamily="2" charset="0"/>
              </a:rPr>
              <a:t>Marking for Improvement</a:t>
            </a:r>
            <a:endParaRPr lang="en-GB" dirty="0">
              <a:solidFill>
                <a:srgbClr val="00B050"/>
              </a:solidFill>
              <a:latin typeface="SassoonPrimaryInfant" pitchFamily="2" charset="0"/>
            </a:endParaRPr>
          </a:p>
        </p:txBody>
      </p:sp>
      <p:sp>
        <p:nvSpPr>
          <p:cNvPr id="3" name="Content Placeholder 2"/>
          <p:cNvSpPr>
            <a:spLocks noGrp="1"/>
          </p:cNvSpPr>
          <p:nvPr>
            <p:ph idx="1"/>
          </p:nvPr>
        </p:nvSpPr>
        <p:spPr>
          <a:xfrm>
            <a:off x="2589212" y="1410789"/>
            <a:ext cx="8915400" cy="4500433"/>
          </a:xfrm>
        </p:spPr>
        <p:txBody>
          <a:bodyPr/>
          <a:lstStyle/>
          <a:p>
            <a:pPr>
              <a:defRPr/>
            </a:pPr>
            <a:r>
              <a:rPr lang="en-US" sz="2400" dirty="0">
                <a:solidFill>
                  <a:schemeClr val="tx1"/>
                </a:solidFill>
                <a:latin typeface="SassoonPrimaryInfant" pitchFamily="2" charset="0"/>
              </a:rPr>
              <a:t>Feedback that </a:t>
            </a:r>
            <a:r>
              <a:rPr lang="en-US" sz="2400" b="1" dirty="0">
                <a:solidFill>
                  <a:schemeClr val="tx1"/>
                </a:solidFill>
                <a:latin typeface="SassoonPrimaryInfant" pitchFamily="2" charset="0"/>
              </a:rPr>
              <a:t>comes too late </a:t>
            </a:r>
            <a:r>
              <a:rPr lang="en-US" sz="2400" dirty="0">
                <a:solidFill>
                  <a:schemeClr val="tx1"/>
                </a:solidFill>
                <a:latin typeface="SassoonPrimaryInfant" pitchFamily="2" charset="0"/>
              </a:rPr>
              <a:t>is worthless</a:t>
            </a:r>
            <a:endParaRPr lang="en-GB" sz="2400" dirty="0">
              <a:solidFill>
                <a:schemeClr val="tx1"/>
              </a:solidFill>
              <a:latin typeface="SassoonPrimaryInfant" pitchFamily="2" charset="0"/>
            </a:endParaRPr>
          </a:p>
          <a:p>
            <a:pPr>
              <a:defRPr/>
            </a:pPr>
            <a:r>
              <a:rPr lang="en-US" sz="2400" dirty="0">
                <a:solidFill>
                  <a:schemeClr val="tx1"/>
                </a:solidFill>
                <a:latin typeface="SassoonPrimaryInfant" pitchFamily="2" charset="0"/>
              </a:rPr>
              <a:t>Feedback that </a:t>
            </a:r>
            <a:r>
              <a:rPr lang="en-US" sz="2400" b="1" dirty="0">
                <a:solidFill>
                  <a:schemeClr val="tx1"/>
                </a:solidFill>
                <a:latin typeface="SassoonPrimaryInfant" pitchFamily="2" charset="0"/>
              </a:rPr>
              <a:t>isn’t understood </a:t>
            </a:r>
            <a:r>
              <a:rPr lang="en-US" sz="2400" dirty="0">
                <a:solidFill>
                  <a:schemeClr val="tx1"/>
                </a:solidFill>
                <a:latin typeface="SassoonPrimaryInfant" pitchFamily="2" charset="0"/>
              </a:rPr>
              <a:t>is worthless</a:t>
            </a:r>
            <a:endParaRPr lang="en-GB" sz="2400" dirty="0">
              <a:solidFill>
                <a:schemeClr val="tx1"/>
              </a:solidFill>
              <a:latin typeface="SassoonPrimaryInfant" pitchFamily="2" charset="0"/>
            </a:endParaRPr>
          </a:p>
          <a:p>
            <a:pPr>
              <a:defRPr/>
            </a:pPr>
            <a:r>
              <a:rPr lang="en-US" sz="2400" dirty="0">
                <a:solidFill>
                  <a:schemeClr val="tx1"/>
                </a:solidFill>
                <a:latin typeface="SassoonPrimaryInfant" pitchFamily="2" charset="0"/>
              </a:rPr>
              <a:t>Feedback that </a:t>
            </a:r>
            <a:r>
              <a:rPr lang="en-US" sz="2400" b="1" dirty="0">
                <a:solidFill>
                  <a:schemeClr val="tx1"/>
                </a:solidFill>
                <a:latin typeface="SassoonPrimaryInfant" pitchFamily="2" charset="0"/>
              </a:rPr>
              <a:t>isn’t acted on </a:t>
            </a:r>
            <a:r>
              <a:rPr lang="en-US" sz="2400" dirty="0">
                <a:solidFill>
                  <a:schemeClr val="tx1"/>
                </a:solidFill>
                <a:latin typeface="SassoonPrimaryInfant" pitchFamily="2" charset="0"/>
              </a:rPr>
              <a:t>is worthless</a:t>
            </a:r>
            <a:endParaRPr lang="en-GB" sz="2400" dirty="0">
              <a:solidFill>
                <a:schemeClr val="tx1"/>
              </a:solidFill>
              <a:latin typeface="SassoonPrimaryInfant" pitchFamily="2" charset="0"/>
            </a:endParaRPr>
          </a:p>
          <a:p>
            <a:pPr>
              <a:defRPr/>
            </a:pPr>
            <a:r>
              <a:rPr lang="en-US" sz="2400" dirty="0">
                <a:solidFill>
                  <a:schemeClr val="tx1"/>
                </a:solidFill>
                <a:latin typeface="SassoonPrimaryInfant" pitchFamily="2" charset="0"/>
              </a:rPr>
              <a:t>Feedback that is </a:t>
            </a:r>
            <a:r>
              <a:rPr lang="en-US" sz="2400" b="1" dirty="0">
                <a:solidFill>
                  <a:schemeClr val="tx1"/>
                </a:solidFill>
                <a:latin typeface="SassoonPrimaryInfant" pitchFamily="2" charset="0"/>
              </a:rPr>
              <a:t>wholly negative </a:t>
            </a:r>
            <a:r>
              <a:rPr lang="en-US" sz="2400" dirty="0">
                <a:solidFill>
                  <a:schemeClr val="tx1"/>
                </a:solidFill>
                <a:latin typeface="SassoonPrimaryInfant" pitchFamily="2" charset="0"/>
              </a:rPr>
              <a:t>is damaging</a:t>
            </a:r>
            <a:endParaRPr lang="en-GB" sz="2400" dirty="0">
              <a:solidFill>
                <a:schemeClr val="tx1"/>
              </a:solidFill>
              <a:latin typeface="SassoonPrimaryInfant" pitchFamily="2" charset="0"/>
            </a:endParaRPr>
          </a:p>
          <a:p>
            <a:pPr>
              <a:defRPr/>
            </a:pPr>
            <a:r>
              <a:rPr lang="en-US" sz="2400" dirty="0">
                <a:solidFill>
                  <a:schemeClr val="tx1"/>
                </a:solidFill>
                <a:latin typeface="SassoonPrimaryInfant" pitchFamily="2" charset="0"/>
              </a:rPr>
              <a:t>Feedback that </a:t>
            </a:r>
            <a:r>
              <a:rPr lang="en-US" sz="2400" b="1" dirty="0">
                <a:solidFill>
                  <a:schemeClr val="tx1"/>
                </a:solidFill>
                <a:latin typeface="SassoonPrimaryInfant" pitchFamily="2" charset="0"/>
              </a:rPr>
              <a:t>doesn’t indicate what a student needs to do in the future </a:t>
            </a:r>
            <a:r>
              <a:rPr lang="en-US" sz="2400" dirty="0">
                <a:solidFill>
                  <a:srgbClr val="FF0000"/>
                </a:solidFill>
                <a:latin typeface="SassoonPrimaryInfant" pitchFamily="2" charset="0"/>
              </a:rPr>
              <a:t>(</a:t>
            </a:r>
            <a:r>
              <a:rPr lang="en-US" sz="2400" b="1" dirty="0">
                <a:solidFill>
                  <a:srgbClr val="FF0000"/>
                </a:solidFill>
                <a:latin typeface="SassoonPrimaryInfant" pitchFamily="2" charset="0"/>
              </a:rPr>
              <a:t>feed-forward</a:t>
            </a:r>
            <a:r>
              <a:rPr lang="en-US" sz="2400" dirty="0">
                <a:solidFill>
                  <a:srgbClr val="FF0000"/>
                </a:solidFill>
                <a:latin typeface="SassoonPrimaryInfant" pitchFamily="2" charset="0"/>
              </a:rPr>
              <a:t>) </a:t>
            </a:r>
            <a:r>
              <a:rPr lang="en-US" sz="2400" dirty="0">
                <a:solidFill>
                  <a:schemeClr val="tx1"/>
                </a:solidFill>
                <a:latin typeface="SassoonPrimaryInfant" pitchFamily="2" charset="0"/>
              </a:rPr>
              <a:t>is less valuable</a:t>
            </a:r>
            <a:endParaRPr lang="en-GB" sz="2400" dirty="0">
              <a:solidFill>
                <a:schemeClr val="tx1"/>
              </a:solidFill>
              <a:latin typeface="SassoonPrimaryInfant" pitchFamily="2" charset="0"/>
            </a:endParaRPr>
          </a:p>
          <a:p>
            <a:pPr marL="0" indent="0">
              <a:buNone/>
            </a:pPr>
            <a:endParaRPr lang="en-GB" dirty="0"/>
          </a:p>
        </p:txBody>
      </p:sp>
    </p:spTree>
    <p:extLst>
      <p:ext uri="{BB962C8B-B14F-4D97-AF65-F5344CB8AC3E}">
        <p14:creationId xmlns:p14="http://schemas.microsoft.com/office/powerpoint/2010/main" val="1272988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00B050"/>
                </a:solidFill>
                <a:latin typeface="SassoonPrimaryInfant" pitchFamily="2" charset="0"/>
              </a:rPr>
              <a:t>Possible Disruption To Teaching And Learning </a:t>
            </a:r>
            <a:endParaRPr lang="en-GB" b="1" dirty="0">
              <a:solidFill>
                <a:srgbClr val="00B050"/>
              </a:solidFill>
              <a:latin typeface="SassoonPrimaryInfant" pitchFamily="2" charset="0"/>
            </a:endParaRPr>
          </a:p>
        </p:txBody>
      </p:sp>
      <p:sp>
        <p:nvSpPr>
          <p:cNvPr id="3" name="Content Placeholder 2"/>
          <p:cNvSpPr>
            <a:spLocks noGrp="1"/>
          </p:cNvSpPr>
          <p:nvPr>
            <p:ph idx="1"/>
          </p:nvPr>
        </p:nvSpPr>
        <p:spPr/>
        <p:txBody>
          <a:bodyPr/>
          <a:lstStyle/>
          <a:p>
            <a:endParaRPr lang="en-GB" dirty="0" smtClean="0"/>
          </a:p>
          <a:p>
            <a:endParaRPr lang="en-GB" dirty="0"/>
          </a:p>
        </p:txBody>
      </p:sp>
      <p:sp>
        <p:nvSpPr>
          <p:cNvPr id="4" name="Rectangle 3"/>
          <p:cNvSpPr/>
          <p:nvPr/>
        </p:nvSpPr>
        <p:spPr>
          <a:xfrm>
            <a:off x="3048000" y="2551837"/>
            <a:ext cx="6096000" cy="3293209"/>
          </a:xfrm>
          <a:prstGeom prst="rect">
            <a:avLst/>
          </a:prstGeom>
        </p:spPr>
        <p:txBody>
          <a:bodyPr>
            <a:spAutoFit/>
          </a:bodyPr>
          <a:lstStyle/>
          <a:p>
            <a:r>
              <a:rPr lang="en-GB" sz="2600" dirty="0" smtClean="0">
                <a:latin typeface="SassoonPrimaryType" pitchFamily="2" charset="0"/>
              </a:rPr>
              <a:t> </a:t>
            </a:r>
            <a:endParaRPr lang="en-GB" sz="2600" dirty="0">
              <a:latin typeface="SassoonPrimaryType" pitchFamily="2" charset="0"/>
            </a:endParaRPr>
          </a:p>
          <a:p>
            <a:pPr marL="285750" indent="-285750">
              <a:buFont typeface="Arial" panose="020B0604020202020204" pitchFamily="34" charset="0"/>
              <a:buChar char="•"/>
            </a:pPr>
            <a:r>
              <a:rPr lang="en-GB" sz="2600" dirty="0" smtClean="0">
                <a:latin typeface="SassoonPrimaryType" pitchFamily="2" charset="0"/>
              </a:rPr>
              <a:t>Frequent toilet breaks (therefore timetabled where possible)</a:t>
            </a:r>
          </a:p>
          <a:p>
            <a:endParaRPr lang="en-GB" sz="2600" dirty="0">
              <a:latin typeface="SassoonPrimaryType" pitchFamily="2" charset="0"/>
            </a:endParaRPr>
          </a:p>
          <a:p>
            <a:pPr marL="285750" indent="-285750">
              <a:buFont typeface="Arial" panose="020B0604020202020204" pitchFamily="34" charset="0"/>
              <a:buChar char="•"/>
            </a:pPr>
            <a:r>
              <a:rPr lang="en-GB" sz="2600" dirty="0" smtClean="0">
                <a:latin typeface="SassoonPrimaryType" pitchFamily="2" charset="0"/>
              </a:rPr>
              <a:t>Personal stationery </a:t>
            </a:r>
            <a:r>
              <a:rPr lang="en-GB" sz="2600" dirty="0">
                <a:latin typeface="SassoonPrimaryType" pitchFamily="2" charset="0"/>
              </a:rPr>
              <a:t>(</a:t>
            </a:r>
            <a:r>
              <a:rPr lang="en-GB" sz="2600" dirty="0" smtClean="0">
                <a:latin typeface="SassoonPrimaryType" pitchFamily="2" charset="0"/>
              </a:rPr>
              <a:t> not permitted due to Covid-19)</a:t>
            </a:r>
          </a:p>
          <a:p>
            <a:endParaRPr lang="en-GB" sz="2600" dirty="0">
              <a:latin typeface="SassoonPrimaryType" pitchFamily="2" charset="0"/>
            </a:endParaRPr>
          </a:p>
          <a:p>
            <a:pPr marL="285750" indent="-285750">
              <a:buFont typeface="Arial" panose="020B0604020202020204" pitchFamily="34" charset="0"/>
              <a:buChar char="•"/>
            </a:pPr>
            <a:r>
              <a:rPr lang="en-GB" sz="2600" dirty="0" smtClean="0">
                <a:latin typeface="SassoonPrimaryType" pitchFamily="2" charset="0"/>
              </a:rPr>
              <a:t>Level of noise/classroom discipline.</a:t>
            </a:r>
            <a:endParaRPr lang="en-GB" sz="2600" dirty="0">
              <a:latin typeface="SassoonPrimaryType" pitchFamily="2" charset="0"/>
            </a:endParaRPr>
          </a:p>
        </p:txBody>
      </p:sp>
    </p:spTree>
    <p:extLst>
      <p:ext uri="{BB962C8B-B14F-4D97-AF65-F5344CB8AC3E}">
        <p14:creationId xmlns:p14="http://schemas.microsoft.com/office/powerpoint/2010/main" val="739575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solidFill>
                  <a:srgbClr val="00B050"/>
                </a:solidFill>
                <a:latin typeface="SassoonPrimaryType" pitchFamily="2" charset="0"/>
              </a:rPr>
              <a:t>Homework</a:t>
            </a:r>
            <a:endParaRPr lang="en-GB" sz="4000" b="1" dirty="0">
              <a:solidFill>
                <a:srgbClr val="00B050"/>
              </a:solidFill>
              <a:latin typeface="SassoonPrimaryType" pitchFamily="2" charset="0"/>
            </a:endParaRPr>
          </a:p>
        </p:txBody>
      </p:sp>
      <p:sp>
        <p:nvSpPr>
          <p:cNvPr id="3" name="Content Placeholder 2"/>
          <p:cNvSpPr>
            <a:spLocks noGrp="1"/>
          </p:cNvSpPr>
          <p:nvPr>
            <p:ph idx="1"/>
          </p:nvPr>
        </p:nvSpPr>
        <p:spPr>
          <a:xfrm>
            <a:off x="2589212" y="1448972"/>
            <a:ext cx="8915400" cy="4462250"/>
          </a:xfrm>
        </p:spPr>
        <p:txBody>
          <a:bodyPr>
            <a:noAutofit/>
          </a:bodyPr>
          <a:lstStyle/>
          <a:p>
            <a:r>
              <a:rPr lang="en-GB" sz="2000" dirty="0" smtClean="0">
                <a:solidFill>
                  <a:schemeClr val="tx1"/>
                </a:solidFill>
                <a:latin typeface="SassoonPrimaryType" pitchFamily="2" charset="0"/>
              </a:rPr>
              <a:t>Homework Policy is sent home at the start of each academic year. </a:t>
            </a:r>
          </a:p>
          <a:p>
            <a:r>
              <a:rPr lang="en-GB" sz="2000" dirty="0">
                <a:solidFill>
                  <a:schemeClr val="tx1"/>
                </a:solidFill>
                <a:latin typeface="SassoonPrimaryType" pitchFamily="2" charset="0"/>
              </a:rPr>
              <a:t>Homework questionnaire. </a:t>
            </a:r>
            <a:endParaRPr lang="en-GB" sz="2000" dirty="0" smtClean="0">
              <a:solidFill>
                <a:schemeClr val="tx1"/>
              </a:solidFill>
              <a:latin typeface="SassoonPrimaryType" pitchFamily="2" charset="0"/>
            </a:endParaRPr>
          </a:p>
          <a:p>
            <a:r>
              <a:rPr lang="en-GB" sz="2000" dirty="0" smtClean="0">
                <a:solidFill>
                  <a:schemeClr val="tx1"/>
                </a:solidFill>
                <a:latin typeface="SassoonPrimaryType" pitchFamily="2" charset="0"/>
              </a:rPr>
              <a:t>Structure to homework to inform parents at home. </a:t>
            </a:r>
          </a:p>
          <a:p>
            <a:r>
              <a:rPr lang="en-GB" sz="2000" dirty="0" smtClean="0">
                <a:solidFill>
                  <a:schemeClr val="tx1"/>
                </a:solidFill>
                <a:latin typeface="SassoonPrimaryType" pitchFamily="2" charset="0"/>
              </a:rPr>
              <a:t>Homework shouldn’t deviate much from the policy. </a:t>
            </a:r>
          </a:p>
          <a:p>
            <a:r>
              <a:rPr lang="en-GB" sz="2000" dirty="0" smtClean="0">
                <a:solidFill>
                  <a:schemeClr val="tx1"/>
                </a:solidFill>
                <a:latin typeface="SassoonPrimaryType" pitchFamily="2" charset="0"/>
              </a:rPr>
              <a:t>Homework should be presented neatly, as instructed by the class teacher</a:t>
            </a:r>
            <a:r>
              <a:rPr lang="en-GB" sz="2000" dirty="0">
                <a:solidFill>
                  <a:schemeClr val="tx1"/>
                </a:solidFill>
                <a:latin typeface="SassoonPrimaryType" pitchFamily="2" charset="0"/>
              </a:rPr>
              <a:t> </a:t>
            </a:r>
            <a:r>
              <a:rPr lang="en-GB" sz="2000" dirty="0" smtClean="0">
                <a:solidFill>
                  <a:schemeClr val="tx1"/>
                </a:solidFill>
                <a:latin typeface="SassoonPrimaryType" pitchFamily="2" charset="0"/>
              </a:rPr>
              <a:t>with date and title.</a:t>
            </a:r>
          </a:p>
          <a:p>
            <a:r>
              <a:rPr lang="en-GB" sz="2000" dirty="0" smtClean="0">
                <a:solidFill>
                  <a:schemeClr val="tx1"/>
                </a:solidFill>
                <a:latin typeface="SassoonPrimaryType" pitchFamily="2" charset="0"/>
              </a:rPr>
              <a:t>Homework should be marked consistently by the class teacher using the school’s agreed Marking Policy. (</a:t>
            </a:r>
            <a:r>
              <a:rPr lang="en-GB" sz="2000" dirty="0">
                <a:solidFill>
                  <a:schemeClr val="tx1"/>
                </a:solidFill>
                <a:latin typeface="SassoonPrimaryType" pitchFamily="2" charset="0"/>
              </a:rPr>
              <a:t>U</a:t>
            </a:r>
            <a:r>
              <a:rPr lang="en-GB" sz="2000" dirty="0" smtClean="0">
                <a:solidFill>
                  <a:schemeClr val="tx1"/>
                </a:solidFill>
                <a:latin typeface="SassoonPrimaryType" pitchFamily="2" charset="0"/>
              </a:rPr>
              <a:t>nder Review)</a:t>
            </a:r>
          </a:p>
          <a:p>
            <a:r>
              <a:rPr lang="en-GB" sz="2000" dirty="0" smtClean="0">
                <a:solidFill>
                  <a:schemeClr val="tx1"/>
                </a:solidFill>
                <a:latin typeface="SassoonPrimaryType" pitchFamily="2" charset="0"/>
              </a:rPr>
              <a:t>Weekend homework (P6 January onwards)</a:t>
            </a:r>
          </a:p>
          <a:p>
            <a:r>
              <a:rPr lang="en-GB" sz="2000" dirty="0" smtClean="0">
                <a:solidFill>
                  <a:schemeClr val="tx1"/>
                </a:solidFill>
                <a:latin typeface="SassoonPrimaryType" pitchFamily="2" charset="0"/>
              </a:rPr>
              <a:t>Homework diaries to be checked/signed weekly by parent.</a:t>
            </a:r>
          </a:p>
          <a:p>
            <a:r>
              <a:rPr lang="en-GB" sz="2000" dirty="0" smtClean="0">
                <a:solidFill>
                  <a:schemeClr val="tx1"/>
                </a:solidFill>
                <a:latin typeface="SassoonPrimaryType" pitchFamily="2" charset="0"/>
              </a:rPr>
              <a:t>Homework v stress?</a:t>
            </a:r>
            <a:endParaRPr lang="en-GB" sz="2000" dirty="0">
              <a:solidFill>
                <a:schemeClr val="tx1"/>
              </a:solidFill>
              <a:latin typeface="SassoonPrimaryType" pitchFamily="2" charset="0"/>
            </a:endParaRPr>
          </a:p>
        </p:txBody>
      </p:sp>
    </p:spTree>
    <p:extLst>
      <p:ext uri="{BB962C8B-B14F-4D97-AF65-F5344CB8AC3E}">
        <p14:creationId xmlns:p14="http://schemas.microsoft.com/office/powerpoint/2010/main" val="363327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solidFill>
                  <a:srgbClr val="00B050"/>
                </a:solidFill>
                <a:latin typeface="SassoonPrimaryType" pitchFamily="2" charset="0"/>
              </a:rPr>
              <a:t>Homework</a:t>
            </a:r>
            <a:endParaRPr lang="en-GB" sz="4000" b="1" dirty="0">
              <a:solidFill>
                <a:srgbClr val="00B050"/>
              </a:solidFill>
              <a:latin typeface="SassoonPrimaryType" pitchFamily="2" charset="0"/>
            </a:endParaRPr>
          </a:p>
        </p:txBody>
      </p:sp>
      <p:sp>
        <p:nvSpPr>
          <p:cNvPr id="3" name="Content Placeholder 2"/>
          <p:cNvSpPr>
            <a:spLocks noGrp="1"/>
          </p:cNvSpPr>
          <p:nvPr>
            <p:ph idx="1"/>
          </p:nvPr>
        </p:nvSpPr>
        <p:spPr>
          <a:xfrm>
            <a:off x="2589212" y="1252025"/>
            <a:ext cx="8915400" cy="4659197"/>
          </a:xfrm>
        </p:spPr>
        <p:txBody>
          <a:bodyPr>
            <a:normAutofit fontScale="92500"/>
          </a:bodyPr>
          <a:lstStyle/>
          <a:p>
            <a:r>
              <a:rPr lang="en-GB" sz="2200" dirty="0" smtClean="0">
                <a:solidFill>
                  <a:schemeClr val="tx1"/>
                </a:solidFill>
                <a:latin typeface="SassoonPrimaryType" pitchFamily="2" charset="0"/>
              </a:rPr>
              <a:t>Should be completed in a quiet area.</a:t>
            </a:r>
          </a:p>
          <a:p>
            <a:r>
              <a:rPr lang="en-GB" sz="2200" dirty="0" smtClean="0">
                <a:solidFill>
                  <a:schemeClr val="tx1"/>
                </a:solidFill>
                <a:latin typeface="SassoonPrimaryType" pitchFamily="2" charset="0"/>
              </a:rPr>
              <a:t>Process versus practice</a:t>
            </a:r>
          </a:p>
          <a:p>
            <a:r>
              <a:rPr lang="en-GB" sz="2200" dirty="0">
                <a:solidFill>
                  <a:schemeClr val="tx1"/>
                </a:solidFill>
                <a:latin typeface="SassoonPrimaryType" pitchFamily="2" charset="0"/>
              </a:rPr>
              <a:t>Checked by </a:t>
            </a:r>
            <a:r>
              <a:rPr lang="en-GB" sz="2200" dirty="0" smtClean="0">
                <a:solidFill>
                  <a:schemeClr val="tx1"/>
                </a:solidFill>
                <a:latin typeface="SassoonPrimaryType" pitchFamily="2" charset="0"/>
              </a:rPr>
              <a:t>parent/appropriate adult</a:t>
            </a:r>
          </a:p>
          <a:p>
            <a:r>
              <a:rPr lang="en-GB" sz="2200" dirty="0" smtClean="0">
                <a:solidFill>
                  <a:schemeClr val="tx1"/>
                </a:solidFill>
                <a:latin typeface="SassoonPrimaryType" pitchFamily="2" charset="0"/>
              </a:rPr>
              <a:t>Signed and dated by parent/appropriate adult</a:t>
            </a:r>
          </a:p>
          <a:p>
            <a:r>
              <a:rPr lang="en-GB" sz="2200" dirty="0" smtClean="0">
                <a:solidFill>
                  <a:schemeClr val="tx1"/>
                </a:solidFill>
                <a:latin typeface="SassoonPrimaryType" pitchFamily="2" charset="0"/>
              </a:rPr>
              <a:t>Not completed- Note in Home-School Messages Book </a:t>
            </a:r>
          </a:p>
          <a:p>
            <a:r>
              <a:rPr lang="en-GB" sz="2200" dirty="0" smtClean="0">
                <a:solidFill>
                  <a:schemeClr val="tx1"/>
                </a:solidFill>
                <a:latin typeface="SassoonPrimaryType" pitchFamily="2" charset="0"/>
              </a:rPr>
              <a:t>Frequent messages- meeting with parent</a:t>
            </a:r>
          </a:p>
          <a:p>
            <a:r>
              <a:rPr lang="en-GB" sz="2200" dirty="0" smtClean="0">
                <a:solidFill>
                  <a:schemeClr val="tx1"/>
                </a:solidFill>
                <a:latin typeface="SassoonPrimaryType" pitchFamily="2" charset="0"/>
              </a:rPr>
              <a:t>No message- Homework sent home to be completed. </a:t>
            </a:r>
          </a:p>
          <a:p>
            <a:r>
              <a:rPr lang="en-GB" sz="2200" dirty="0" smtClean="0">
                <a:solidFill>
                  <a:schemeClr val="tx1"/>
                </a:solidFill>
                <a:latin typeface="SassoonPrimaryType" pitchFamily="2" charset="0"/>
              </a:rPr>
              <a:t>Homework is differentiated to suit the needs, interests and ability of your child. </a:t>
            </a:r>
          </a:p>
          <a:p>
            <a:r>
              <a:rPr lang="en-GB" sz="2200" dirty="0" smtClean="0">
                <a:solidFill>
                  <a:schemeClr val="tx1"/>
                </a:solidFill>
                <a:latin typeface="SassoonPrimaryType" pitchFamily="2" charset="0"/>
              </a:rPr>
              <a:t>Marked regularly- detailed corrections. </a:t>
            </a:r>
          </a:p>
          <a:p>
            <a:r>
              <a:rPr lang="en-GB" sz="2200" dirty="0" smtClean="0">
                <a:solidFill>
                  <a:schemeClr val="tx1"/>
                </a:solidFill>
                <a:latin typeface="SassoonPrimaryType" pitchFamily="2" charset="0"/>
              </a:rPr>
              <a:t>Go over corrections at home. Mistakes shouldn’t be repeated over and over. </a:t>
            </a:r>
          </a:p>
          <a:p>
            <a:pPr marL="0" indent="0">
              <a:buNone/>
            </a:pPr>
            <a:endParaRPr lang="en-GB" sz="2800" dirty="0">
              <a:latin typeface="SassoonPrimaryType" pitchFamily="2" charset="0"/>
            </a:endParaRPr>
          </a:p>
        </p:txBody>
      </p:sp>
    </p:spTree>
    <p:extLst>
      <p:ext uri="{BB962C8B-B14F-4D97-AF65-F5344CB8AC3E}">
        <p14:creationId xmlns:p14="http://schemas.microsoft.com/office/powerpoint/2010/main" val="314111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5716" y="412956"/>
            <a:ext cx="8642555" cy="530941"/>
          </a:xfrm>
        </p:spPr>
        <p:txBody>
          <a:bodyPr>
            <a:normAutofit/>
          </a:bodyPr>
          <a:lstStyle/>
          <a:p>
            <a:pPr algn="ctr"/>
            <a:r>
              <a:rPr lang="en-GB" sz="2800" u="sng" dirty="0" smtClean="0">
                <a:solidFill>
                  <a:srgbClr val="00B050"/>
                </a:solidFill>
              </a:rPr>
              <a:t>Year Five </a:t>
            </a:r>
            <a:r>
              <a:rPr lang="en-GB" sz="2800" u="sng" dirty="0" smtClean="0"/>
              <a:t>and </a:t>
            </a:r>
            <a:r>
              <a:rPr lang="en-GB" sz="2800" u="sng" dirty="0" smtClean="0">
                <a:solidFill>
                  <a:srgbClr val="FF0000"/>
                </a:solidFill>
              </a:rPr>
              <a:t>Year Six </a:t>
            </a:r>
            <a:r>
              <a:rPr lang="en-GB" sz="2800" u="sng" dirty="0" smtClean="0"/>
              <a:t>Homework Timetable</a:t>
            </a:r>
            <a:endParaRPr lang="en-GB" sz="28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7462703"/>
              </p:ext>
            </p:extLst>
          </p:nvPr>
        </p:nvGraphicFramePr>
        <p:xfrm>
          <a:off x="1415844" y="1106131"/>
          <a:ext cx="10368116" cy="5383159"/>
        </p:xfrm>
        <a:graphic>
          <a:graphicData uri="http://schemas.openxmlformats.org/drawingml/2006/table">
            <a:tbl>
              <a:tblPr firstRow="1" firstCol="1" bandRow="1">
                <a:tableStyleId>{5C22544A-7EE6-4342-B048-85BDC9FD1C3A}</a:tableStyleId>
              </a:tblPr>
              <a:tblGrid>
                <a:gridCol w="3455791">
                  <a:extLst>
                    <a:ext uri="{9D8B030D-6E8A-4147-A177-3AD203B41FA5}">
                      <a16:colId xmlns:a16="http://schemas.microsoft.com/office/drawing/2014/main" val="852763952"/>
                    </a:ext>
                  </a:extLst>
                </a:gridCol>
                <a:gridCol w="3455791">
                  <a:extLst>
                    <a:ext uri="{9D8B030D-6E8A-4147-A177-3AD203B41FA5}">
                      <a16:colId xmlns:a16="http://schemas.microsoft.com/office/drawing/2014/main" val="71069234"/>
                    </a:ext>
                  </a:extLst>
                </a:gridCol>
                <a:gridCol w="3456534">
                  <a:extLst>
                    <a:ext uri="{9D8B030D-6E8A-4147-A177-3AD203B41FA5}">
                      <a16:colId xmlns:a16="http://schemas.microsoft.com/office/drawing/2014/main" val="2676964096"/>
                    </a:ext>
                  </a:extLst>
                </a:gridCol>
              </a:tblGrid>
              <a:tr h="329926">
                <a:tc>
                  <a:txBody>
                    <a:bodyPr/>
                    <a:lstStyle/>
                    <a:p>
                      <a:pPr algn="ctr">
                        <a:lnSpc>
                          <a:spcPct val="107000"/>
                        </a:lnSpc>
                        <a:spcAft>
                          <a:spcPts val="0"/>
                        </a:spcAft>
                      </a:pPr>
                      <a:r>
                        <a:rPr lang="en-GB" sz="2000">
                          <a:effectLst/>
                        </a:rPr>
                        <a:t>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a:effectLst/>
                        </a:rPr>
                        <a:t>Year Five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a:effectLst/>
                        </a:rPr>
                        <a:t>Year Six</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1640610"/>
                  </a:ext>
                </a:extLst>
              </a:tr>
              <a:tr h="961927">
                <a:tc>
                  <a:txBody>
                    <a:bodyPr/>
                    <a:lstStyle/>
                    <a:p>
                      <a:pPr algn="ctr">
                        <a:lnSpc>
                          <a:spcPct val="107000"/>
                        </a:lnSpc>
                        <a:spcAft>
                          <a:spcPts val="0"/>
                        </a:spcAft>
                      </a:pPr>
                      <a:r>
                        <a:rPr lang="en-GB" sz="2000">
                          <a:effectLst/>
                        </a:rPr>
                        <a:t>Monday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rPr>
                        <a:t>Reading</a:t>
                      </a:r>
                      <a:endParaRPr lang="en-GB" sz="1100">
                        <a:effectLst/>
                      </a:endParaRPr>
                    </a:p>
                    <a:p>
                      <a:pPr>
                        <a:lnSpc>
                          <a:spcPct val="107000"/>
                        </a:lnSpc>
                        <a:spcAft>
                          <a:spcPts val="0"/>
                        </a:spcAft>
                      </a:pPr>
                      <a:r>
                        <a:rPr lang="en-GB" sz="1400">
                          <a:effectLst/>
                        </a:rPr>
                        <a:t>Learning of Spellings &amp; Tables</a:t>
                      </a:r>
                      <a:endParaRPr lang="en-GB" sz="1100">
                        <a:effectLst/>
                      </a:endParaRPr>
                    </a:p>
                    <a:p>
                      <a:pPr>
                        <a:lnSpc>
                          <a:spcPct val="107000"/>
                        </a:lnSpc>
                        <a:spcAft>
                          <a:spcPts val="0"/>
                        </a:spcAft>
                      </a:pPr>
                      <a:r>
                        <a:rPr lang="en-GB" sz="1400">
                          <a:effectLst/>
                        </a:rPr>
                        <a:t>Spelling Book Activities</a:t>
                      </a:r>
                      <a:endParaRPr lang="en-GB" sz="1100">
                        <a:effectLst/>
                      </a:endParaRPr>
                    </a:p>
                    <a:p>
                      <a:pPr>
                        <a:lnSpc>
                          <a:spcPct val="107000"/>
                        </a:lnSpc>
                        <a:spcAft>
                          <a:spcPts val="0"/>
                        </a:spcAft>
                      </a:pPr>
                      <a:r>
                        <a:rPr lang="en-GB" sz="1400">
                          <a:effectLst/>
                        </a:rPr>
                        <a:t>Numeracy (Problem Solving)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rPr>
                        <a:t>Reading</a:t>
                      </a:r>
                      <a:endParaRPr lang="en-GB" sz="1100">
                        <a:effectLst/>
                      </a:endParaRPr>
                    </a:p>
                    <a:p>
                      <a:pPr>
                        <a:lnSpc>
                          <a:spcPct val="107000"/>
                        </a:lnSpc>
                        <a:spcAft>
                          <a:spcPts val="0"/>
                        </a:spcAft>
                      </a:pPr>
                      <a:r>
                        <a:rPr lang="en-GB" sz="1400">
                          <a:effectLst/>
                        </a:rPr>
                        <a:t>Learning of Spellings &amp; Tables</a:t>
                      </a:r>
                      <a:endParaRPr lang="en-GB" sz="1100">
                        <a:effectLst/>
                      </a:endParaRPr>
                    </a:p>
                    <a:p>
                      <a:pPr>
                        <a:lnSpc>
                          <a:spcPct val="107000"/>
                        </a:lnSpc>
                        <a:spcAft>
                          <a:spcPts val="0"/>
                        </a:spcAft>
                      </a:pPr>
                      <a:r>
                        <a:rPr lang="en-GB" sz="1400">
                          <a:effectLst/>
                        </a:rPr>
                        <a:t>Spelling Book Activities</a:t>
                      </a:r>
                      <a:endParaRPr lang="en-GB" sz="1100">
                        <a:effectLst/>
                      </a:endParaRPr>
                    </a:p>
                    <a:p>
                      <a:pPr>
                        <a:lnSpc>
                          <a:spcPct val="107000"/>
                        </a:lnSpc>
                        <a:spcAft>
                          <a:spcPts val="0"/>
                        </a:spcAft>
                      </a:pPr>
                      <a:r>
                        <a:rPr lang="en-GB" sz="1400">
                          <a:effectLst/>
                        </a:rPr>
                        <a:t>Numeracy (Problem Solving)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18212230"/>
                  </a:ext>
                </a:extLst>
              </a:tr>
              <a:tr h="1449124">
                <a:tc>
                  <a:txBody>
                    <a:bodyPr/>
                    <a:lstStyle/>
                    <a:p>
                      <a:pPr algn="ctr">
                        <a:lnSpc>
                          <a:spcPct val="107000"/>
                        </a:lnSpc>
                        <a:spcAft>
                          <a:spcPts val="0"/>
                        </a:spcAft>
                      </a:pPr>
                      <a:r>
                        <a:rPr lang="en-GB" sz="2000">
                          <a:effectLst/>
                        </a:rPr>
                        <a:t>Tuesday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rPr>
                        <a:t>Reading</a:t>
                      </a:r>
                      <a:endParaRPr lang="en-GB" sz="1100">
                        <a:effectLst/>
                      </a:endParaRPr>
                    </a:p>
                    <a:p>
                      <a:pPr>
                        <a:lnSpc>
                          <a:spcPct val="107000"/>
                        </a:lnSpc>
                        <a:spcAft>
                          <a:spcPts val="0"/>
                        </a:spcAft>
                      </a:pPr>
                      <a:r>
                        <a:rPr lang="en-GB" sz="1400">
                          <a:effectLst/>
                        </a:rPr>
                        <a:t>Learning of Spellings &amp; Tables</a:t>
                      </a:r>
                      <a:endParaRPr lang="en-GB" sz="1100">
                        <a:effectLst/>
                      </a:endParaRPr>
                    </a:p>
                    <a:p>
                      <a:pPr>
                        <a:lnSpc>
                          <a:spcPct val="107000"/>
                        </a:lnSpc>
                        <a:spcAft>
                          <a:spcPts val="0"/>
                        </a:spcAft>
                      </a:pPr>
                      <a:r>
                        <a:rPr lang="en-GB" sz="1400">
                          <a:effectLst/>
                        </a:rPr>
                        <a:t>Spelling Book Activities</a:t>
                      </a:r>
                      <a:endParaRPr lang="en-GB" sz="1100">
                        <a:effectLst/>
                      </a:endParaRPr>
                    </a:p>
                    <a:p>
                      <a:pPr>
                        <a:lnSpc>
                          <a:spcPct val="107000"/>
                        </a:lnSpc>
                        <a:spcAft>
                          <a:spcPts val="0"/>
                        </a:spcAft>
                      </a:pPr>
                      <a:r>
                        <a:rPr lang="en-GB" sz="1400">
                          <a:effectLst/>
                        </a:rPr>
                        <a:t>Literacy-Comprehension</a:t>
                      </a:r>
                      <a:endParaRPr lang="en-GB" sz="1100">
                        <a:effectLst/>
                      </a:endParaRPr>
                    </a:p>
                    <a:p>
                      <a:pPr>
                        <a:lnSpc>
                          <a:spcPct val="107000"/>
                        </a:lnSpc>
                        <a:spcAft>
                          <a:spcPts val="0"/>
                        </a:spcAft>
                      </a:pPr>
                      <a:r>
                        <a:rPr lang="en-GB" sz="1400">
                          <a:effectLst/>
                        </a:rPr>
                        <a:t>Times Tables/Mental Arithmetic</a:t>
                      </a:r>
                      <a:endParaRPr lang="en-GB" sz="1100">
                        <a:effectLst/>
                      </a:endParaRPr>
                    </a:p>
                    <a:p>
                      <a:pPr>
                        <a:lnSpc>
                          <a:spcPct val="107000"/>
                        </a:lnSpc>
                        <a:spcAft>
                          <a:spcPts val="0"/>
                        </a:spcAft>
                      </a:pPr>
                      <a:r>
                        <a:rPr lang="en-GB" sz="14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rPr>
                        <a:t>Reading</a:t>
                      </a:r>
                      <a:endParaRPr lang="en-GB" sz="1100">
                        <a:effectLst/>
                      </a:endParaRPr>
                    </a:p>
                    <a:p>
                      <a:pPr>
                        <a:lnSpc>
                          <a:spcPct val="107000"/>
                        </a:lnSpc>
                        <a:spcAft>
                          <a:spcPts val="0"/>
                        </a:spcAft>
                      </a:pPr>
                      <a:r>
                        <a:rPr lang="en-GB" sz="1400">
                          <a:effectLst/>
                        </a:rPr>
                        <a:t>Learning of Spellings &amp; Tables</a:t>
                      </a:r>
                      <a:endParaRPr lang="en-GB" sz="1100">
                        <a:effectLst/>
                      </a:endParaRPr>
                    </a:p>
                    <a:p>
                      <a:pPr>
                        <a:lnSpc>
                          <a:spcPct val="107000"/>
                        </a:lnSpc>
                        <a:spcAft>
                          <a:spcPts val="0"/>
                        </a:spcAft>
                      </a:pPr>
                      <a:r>
                        <a:rPr lang="en-GB" sz="1400">
                          <a:effectLst/>
                        </a:rPr>
                        <a:t>Spelling Book Activities</a:t>
                      </a:r>
                      <a:endParaRPr lang="en-GB" sz="1100">
                        <a:effectLst/>
                      </a:endParaRPr>
                    </a:p>
                    <a:p>
                      <a:pPr>
                        <a:lnSpc>
                          <a:spcPct val="107000"/>
                        </a:lnSpc>
                        <a:spcAft>
                          <a:spcPts val="0"/>
                        </a:spcAft>
                      </a:pPr>
                      <a:r>
                        <a:rPr lang="en-GB" sz="1400">
                          <a:effectLst/>
                        </a:rPr>
                        <a:t>Literacy-Comprehension</a:t>
                      </a:r>
                      <a:endParaRPr lang="en-GB" sz="1100">
                        <a:effectLst/>
                      </a:endParaRPr>
                    </a:p>
                    <a:p>
                      <a:pPr>
                        <a:lnSpc>
                          <a:spcPct val="107000"/>
                        </a:lnSpc>
                        <a:spcAft>
                          <a:spcPts val="0"/>
                        </a:spcAft>
                      </a:pPr>
                      <a:r>
                        <a:rPr lang="en-GB" sz="1400">
                          <a:effectLst/>
                        </a:rPr>
                        <a:t>Times Tables/Mental Arithmetic</a:t>
                      </a:r>
                      <a:endParaRPr lang="en-GB" sz="1100">
                        <a:effectLst/>
                      </a:endParaRPr>
                    </a:p>
                    <a:p>
                      <a:pPr algn="ctr">
                        <a:lnSpc>
                          <a:spcPct val="107000"/>
                        </a:lnSpc>
                        <a:spcAft>
                          <a:spcPts val="0"/>
                        </a:spcAft>
                      </a:pPr>
                      <a:r>
                        <a:rPr lang="en-GB" sz="1400" u="none" strike="noStrike">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537244"/>
                  </a:ext>
                </a:extLst>
              </a:tr>
              <a:tr h="961927">
                <a:tc>
                  <a:txBody>
                    <a:bodyPr/>
                    <a:lstStyle/>
                    <a:p>
                      <a:pPr algn="ctr">
                        <a:lnSpc>
                          <a:spcPct val="107000"/>
                        </a:lnSpc>
                        <a:spcAft>
                          <a:spcPts val="0"/>
                        </a:spcAft>
                      </a:pPr>
                      <a:r>
                        <a:rPr lang="en-GB" sz="2000">
                          <a:effectLst/>
                        </a:rPr>
                        <a:t>Wednesday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rPr>
                        <a:t>Reading</a:t>
                      </a:r>
                      <a:endParaRPr lang="en-GB" sz="1100">
                        <a:effectLst/>
                      </a:endParaRPr>
                    </a:p>
                    <a:p>
                      <a:pPr>
                        <a:lnSpc>
                          <a:spcPct val="107000"/>
                        </a:lnSpc>
                        <a:spcAft>
                          <a:spcPts val="0"/>
                        </a:spcAft>
                      </a:pPr>
                      <a:r>
                        <a:rPr lang="en-GB" sz="1400">
                          <a:effectLst/>
                        </a:rPr>
                        <a:t>Learning of Spellings &amp; Tables</a:t>
                      </a:r>
                      <a:endParaRPr lang="en-GB" sz="1100">
                        <a:effectLst/>
                      </a:endParaRPr>
                    </a:p>
                    <a:p>
                      <a:pPr>
                        <a:lnSpc>
                          <a:spcPct val="107000"/>
                        </a:lnSpc>
                        <a:spcAft>
                          <a:spcPts val="0"/>
                        </a:spcAft>
                      </a:pPr>
                      <a:r>
                        <a:rPr lang="en-GB" sz="1400">
                          <a:effectLst/>
                        </a:rPr>
                        <a:t>Spelling Book Activities</a:t>
                      </a:r>
                      <a:endParaRPr lang="en-GB" sz="1100">
                        <a:effectLst/>
                      </a:endParaRPr>
                    </a:p>
                    <a:p>
                      <a:pPr>
                        <a:lnSpc>
                          <a:spcPct val="107000"/>
                        </a:lnSpc>
                        <a:spcAft>
                          <a:spcPts val="0"/>
                        </a:spcAft>
                      </a:pPr>
                      <a:r>
                        <a:rPr lang="en-GB" sz="1400">
                          <a:effectLst/>
                        </a:rPr>
                        <a:t>Numeracy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rPr>
                        <a:t>Reading</a:t>
                      </a:r>
                      <a:endParaRPr lang="en-GB" sz="1100">
                        <a:effectLst/>
                      </a:endParaRPr>
                    </a:p>
                    <a:p>
                      <a:pPr>
                        <a:lnSpc>
                          <a:spcPct val="107000"/>
                        </a:lnSpc>
                        <a:spcAft>
                          <a:spcPts val="0"/>
                        </a:spcAft>
                      </a:pPr>
                      <a:r>
                        <a:rPr lang="en-GB" sz="1400">
                          <a:effectLst/>
                        </a:rPr>
                        <a:t>Learning of Spellings &amp; Tables</a:t>
                      </a:r>
                      <a:endParaRPr lang="en-GB" sz="1100">
                        <a:effectLst/>
                      </a:endParaRPr>
                    </a:p>
                    <a:p>
                      <a:pPr>
                        <a:lnSpc>
                          <a:spcPct val="107000"/>
                        </a:lnSpc>
                        <a:spcAft>
                          <a:spcPts val="0"/>
                        </a:spcAft>
                      </a:pPr>
                      <a:r>
                        <a:rPr lang="en-GB" sz="1400">
                          <a:effectLst/>
                        </a:rPr>
                        <a:t>Spelling Book Activities</a:t>
                      </a:r>
                      <a:endParaRPr lang="en-GB" sz="1100">
                        <a:effectLst/>
                      </a:endParaRPr>
                    </a:p>
                    <a:p>
                      <a:pPr>
                        <a:lnSpc>
                          <a:spcPct val="107000"/>
                        </a:lnSpc>
                        <a:spcAft>
                          <a:spcPts val="0"/>
                        </a:spcAft>
                      </a:pPr>
                      <a:r>
                        <a:rPr lang="en-GB" sz="1400">
                          <a:effectLst/>
                        </a:rPr>
                        <a:t>Numeracy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3326140"/>
                  </a:ext>
                </a:extLst>
              </a:tr>
              <a:tr h="1205526">
                <a:tc>
                  <a:txBody>
                    <a:bodyPr/>
                    <a:lstStyle/>
                    <a:p>
                      <a:pPr algn="ctr">
                        <a:lnSpc>
                          <a:spcPct val="107000"/>
                        </a:lnSpc>
                        <a:spcAft>
                          <a:spcPts val="0"/>
                        </a:spcAft>
                      </a:pPr>
                      <a:r>
                        <a:rPr lang="en-GB" sz="2000">
                          <a:effectLst/>
                        </a:rPr>
                        <a:t>Thursday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rPr>
                        <a:t>Reading</a:t>
                      </a:r>
                      <a:endParaRPr lang="en-GB" sz="1100">
                        <a:effectLst/>
                      </a:endParaRPr>
                    </a:p>
                    <a:p>
                      <a:pPr>
                        <a:lnSpc>
                          <a:spcPct val="107000"/>
                        </a:lnSpc>
                        <a:spcAft>
                          <a:spcPts val="0"/>
                        </a:spcAft>
                      </a:pPr>
                      <a:r>
                        <a:rPr lang="en-GB" sz="1400">
                          <a:effectLst/>
                        </a:rPr>
                        <a:t>Spelling Corrections</a:t>
                      </a:r>
                      <a:endParaRPr lang="en-GB" sz="1100">
                        <a:effectLst/>
                      </a:endParaRPr>
                    </a:p>
                    <a:p>
                      <a:pPr>
                        <a:lnSpc>
                          <a:spcPct val="107000"/>
                        </a:lnSpc>
                        <a:spcAft>
                          <a:spcPts val="0"/>
                        </a:spcAft>
                      </a:pPr>
                      <a:r>
                        <a:rPr lang="en-GB" sz="1400">
                          <a:effectLst/>
                        </a:rPr>
                        <a:t>Literacy-Grammar</a:t>
                      </a:r>
                      <a:endParaRPr lang="en-GB" sz="1100">
                        <a:effectLst/>
                      </a:endParaRPr>
                    </a:p>
                    <a:p>
                      <a:pPr>
                        <a:lnSpc>
                          <a:spcPct val="107000"/>
                        </a:lnSpc>
                        <a:spcAft>
                          <a:spcPts val="0"/>
                        </a:spcAft>
                      </a:pPr>
                      <a:r>
                        <a:rPr lang="en-GB" sz="1400">
                          <a:effectLst/>
                        </a:rPr>
                        <a:t>Times Tables/Mental Arithmetic/Topic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rPr>
                        <a:t>Reading</a:t>
                      </a:r>
                      <a:endParaRPr lang="en-GB" sz="1100">
                        <a:effectLst/>
                      </a:endParaRPr>
                    </a:p>
                    <a:p>
                      <a:pPr>
                        <a:lnSpc>
                          <a:spcPct val="107000"/>
                        </a:lnSpc>
                        <a:spcAft>
                          <a:spcPts val="0"/>
                        </a:spcAft>
                      </a:pPr>
                      <a:r>
                        <a:rPr lang="en-GB" sz="1400">
                          <a:effectLst/>
                        </a:rPr>
                        <a:t>Spelling Corrections</a:t>
                      </a:r>
                      <a:endParaRPr lang="en-GB" sz="1100">
                        <a:effectLst/>
                      </a:endParaRPr>
                    </a:p>
                    <a:p>
                      <a:pPr>
                        <a:lnSpc>
                          <a:spcPct val="107000"/>
                        </a:lnSpc>
                        <a:spcAft>
                          <a:spcPts val="0"/>
                        </a:spcAft>
                      </a:pPr>
                      <a:r>
                        <a:rPr lang="en-GB" sz="1400">
                          <a:effectLst/>
                        </a:rPr>
                        <a:t>Literacy-Grammar</a:t>
                      </a:r>
                      <a:endParaRPr lang="en-GB" sz="1100">
                        <a:effectLst/>
                      </a:endParaRPr>
                    </a:p>
                    <a:p>
                      <a:pPr>
                        <a:lnSpc>
                          <a:spcPct val="107000"/>
                        </a:lnSpc>
                        <a:spcAft>
                          <a:spcPts val="0"/>
                        </a:spcAft>
                      </a:pPr>
                      <a:r>
                        <a:rPr lang="en-GB" sz="1400">
                          <a:effectLst/>
                        </a:rPr>
                        <a:t>Times Tables/Mental Arithmetic/Topic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4837287"/>
                  </a:ext>
                </a:extLst>
              </a:tr>
              <a:tr h="474729">
                <a:tc>
                  <a:txBody>
                    <a:bodyPr/>
                    <a:lstStyle/>
                    <a:p>
                      <a:pPr algn="ctr">
                        <a:lnSpc>
                          <a:spcPct val="107000"/>
                        </a:lnSpc>
                        <a:spcAft>
                          <a:spcPts val="0"/>
                        </a:spcAft>
                      </a:pPr>
                      <a:r>
                        <a:rPr lang="en-GB" sz="2000">
                          <a:effectLst/>
                        </a:rPr>
                        <a:t>Friday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rPr>
                        <a:t>No Homework</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rPr>
                        <a:t>Literacy and Numeracy</a:t>
                      </a:r>
                      <a:endParaRPr lang="en-GB" sz="1100" dirty="0">
                        <a:effectLst/>
                      </a:endParaRPr>
                    </a:p>
                    <a:p>
                      <a:pPr>
                        <a:lnSpc>
                          <a:spcPct val="107000"/>
                        </a:lnSpc>
                        <a:spcAft>
                          <a:spcPts val="0"/>
                        </a:spcAft>
                      </a:pPr>
                      <a:r>
                        <a:rPr lang="en-GB" sz="1400" dirty="0">
                          <a:effectLst/>
                        </a:rPr>
                        <a:t>(Jan-June)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0408052"/>
                  </a:ext>
                </a:extLst>
              </a:tr>
            </a:tbl>
          </a:graphicData>
        </a:graphic>
      </p:graphicFrame>
    </p:spTree>
    <p:extLst>
      <p:ext uri="{BB962C8B-B14F-4D97-AF65-F5344CB8AC3E}">
        <p14:creationId xmlns:p14="http://schemas.microsoft.com/office/powerpoint/2010/main" val="166041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solidFill>
                  <a:srgbClr val="00B050"/>
                </a:solidFill>
                <a:latin typeface="SassoonPrimaryType" pitchFamily="2" charset="0"/>
              </a:rPr>
              <a:t>Other Information</a:t>
            </a:r>
            <a:endParaRPr lang="en-GB" sz="4000" b="1" dirty="0">
              <a:solidFill>
                <a:srgbClr val="00B050"/>
              </a:solidFill>
              <a:latin typeface="SassoonPrimaryType" pitchFamily="2" charset="0"/>
            </a:endParaRPr>
          </a:p>
        </p:txBody>
      </p:sp>
      <p:sp>
        <p:nvSpPr>
          <p:cNvPr id="3" name="Content Placeholder 2"/>
          <p:cNvSpPr>
            <a:spLocks noGrp="1"/>
          </p:cNvSpPr>
          <p:nvPr>
            <p:ph idx="1"/>
          </p:nvPr>
        </p:nvSpPr>
        <p:spPr>
          <a:xfrm>
            <a:off x="2589212" y="1434905"/>
            <a:ext cx="8915400" cy="4476317"/>
          </a:xfrm>
        </p:spPr>
        <p:txBody>
          <a:bodyPr>
            <a:normAutofit fontScale="92500" lnSpcReduction="20000"/>
          </a:bodyPr>
          <a:lstStyle/>
          <a:p>
            <a:r>
              <a:rPr lang="en-GB" sz="2800" dirty="0" smtClean="0">
                <a:solidFill>
                  <a:schemeClr val="tx1"/>
                </a:solidFill>
                <a:latin typeface="SassoonPrimaryType" pitchFamily="2" charset="0"/>
              </a:rPr>
              <a:t>Focus initially on PDMU activities- feelings, new rules/routines, keeping safe and healthy.</a:t>
            </a:r>
          </a:p>
          <a:p>
            <a:r>
              <a:rPr lang="en-GB" sz="2800" dirty="0" smtClean="0">
                <a:solidFill>
                  <a:schemeClr val="tx1"/>
                </a:solidFill>
                <a:latin typeface="SassoonPrimaryType" pitchFamily="2" charset="0"/>
              </a:rPr>
              <a:t>World Around Us Topics- Irish Geography - The Famine in Ireland, Local Geography of the area, The Rainforest.</a:t>
            </a:r>
          </a:p>
          <a:p>
            <a:r>
              <a:rPr lang="en-GB" sz="2800" dirty="0" smtClean="0">
                <a:solidFill>
                  <a:schemeClr val="tx1"/>
                </a:solidFill>
                <a:latin typeface="SassoonPrimaryType" pitchFamily="2" charset="0"/>
              </a:rPr>
              <a:t>STEM Activity-one per month.</a:t>
            </a:r>
          </a:p>
          <a:p>
            <a:r>
              <a:rPr lang="en-GB" sz="2800" dirty="0" smtClean="0">
                <a:solidFill>
                  <a:schemeClr val="tx1"/>
                </a:solidFill>
                <a:latin typeface="SassoonPrimaryType" pitchFamily="2" charset="0"/>
              </a:rPr>
              <a:t>P6 Altar Servers (when permitted)</a:t>
            </a:r>
          </a:p>
          <a:p>
            <a:r>
              <a:rPr lang="en-GB" sz="2800" dirty="0" smtClean="0">
                <a:solidFill>
                  <a:schemeClr val="tx1"/>
                </a:solidFill>
                <a:latin typeface="SassoonPrimaryType" pitchFamily="2" charset="0"/>
              </a:rPr>
              <a:t>Tin whistle, sporting events and trips </a:t>
            </a:r>
            <a:r>
              <a:rPr lang="en-GB" sz="2800" dirty="0" err="1" smtClean="0">
                <a:solidFill>
                  <a:schemeClr val="tx1"/>
                </a:solidFill>
                <a:latin typeface="SassoonPrimaryType" pitchFamily="2" charset="0"/>
              </a:rPr>
              <a:t>etc</a:t>
            </a:r>
            <a:r>
              <a:rPr lang="en-GB" sz="2800" dirty="0" smtClean="0">
                <a:solidFill>
                  <a:schemeClr val="tx1"/>
                </a:solidFill>
                <a:latin typeface="SassoonPrimaryType" pitchFamily="2" charset="0"/>
              </a:rPr>
              <a:t> to be confirmed if and when it is safe to do so.</a:t>
            </a:r>
          </a:p>
          <a:p>
            <a:r>
              <a:rPr lang="en-GB" sz="2800" dirty="0" smtClean="0">
                <a:solidFill>
                  <a:schemeClr val="tx1"/>
                </a:solidFill>
                <a:latin typeface="SassoonPrimaryType" pitchFamily="2" charset="0"/>
              </a:rPr>
              <a:t>Primary Languages-Irish in Year 5 and 6.</a:t>
            </a:r>
          </a:p>
          <a:p>
            <a:r>
              <a:rPr lang="en-GB" sz="2800" dirty="0" smtClean="0">
                <a:solidFill>
                  <a:schemeClr val="tx1"/>
                </a:solidFill>
                <a:latin typeface="SassoonPrimaryType" pitchFamily="2" charset="0"/>
              </a:rPr>
              <a:t>Physical Education on Friday (wear P.E. uniform on this day commencing Friday 4</a:t>
            </a:r>
            <a:r>
              <a:rPr lang="en-GB" sz="2800" baseline="30000" dirty="0" smtClean="0">
                <a:solidFill>
                  <a:schemeClr val="tx1"/>
                </a:solidFill>
                <a:latin typeface="SassoonPrimaryType" pitchFamily="2" charset="0"/>
              </a:rPr>
              <a:t>th</a:t>
            </a:r>
            <a:r>
              <a:rPr lang="en-GB" sz="2800" dirty="0" smtClean="0">
                <a:solidFill>
                  <a:schemeClr val="tx1"/>
                </a:solidFill>
                <a:latin typeface="SassoonPrimaryType" pitchFamily="2" charset="0"/>
              </a:rPr>
              <a:t> September.)</a:t>
            </a:r>
          </a:p>
          <a:p>
            <a:endParaRPr lang="en-GB" sz="2800" dirty="0" smtClean="0"/>
          </a:p>
        </p:txBody>
      </p:sp>
    </p:spTree>
    <p:extLst>
      <p:ext uri="{BB962C8B-B14F-4D97-AF65-F5344CB8AC3E}">
        <p14:creationId xmlns:p14="http://schemas.microsoft.com/office/powerpoint/2010/main" val="26946677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FF0000"/>
                </a:solidFill>
              </a:rPr>
              <a:t>Year </a:t>
            </a:r>
            <a:r>
              <a:rPr lang="en-GB" dirty="0" smtClean="0">
                <a:solidFill>
                  <a:srgbClr val="00B050"/>
                </a:solidFill>
              </a:rPr>
              <a:t>5</a:t>
            </a:r>
            <a:r>
              <a:rPr lang="en-GB" dirty="0" smtClean="0">
                <a:solidFill>
                  <a:srgbClr val="FF0000"/>
                </a:solidFill>
              </a:rPr>
              <a:t>/6 Annual Parent –Teacher Meeting</a:t>
            </a:r>
            <a:endParaRPr lang="en-GB" dirty="0">
              <a:solidFill>
                <a:srgbClr val="FF0000"/>
              </a:solidFill>
            </a:endParaRPr>
          </a:p>
        </p:txBody>
      </p:sp>
      <p:sp>
        <p:nvSpPr>
          <p:cNvPr id="3" name="Content Placeholder 2"/>
          <p:cNvSpPr>
            <a:spLocks noGrp="1"/>
          </p:cNvSpPr>
          <p:nvPr>
            <p:ph idx="1"/>
          </p:nvPr>
        </p:nvSpPr>
        <p:spPr/>
        <p:txBody>
          <a:bodyPr>
            <a:normAutofit/>
          </a:bodyPr>
          <a:lstStyle/>
          <a:p>
            <a:r>
              <a:rPr lang="en-GB" sz="3200" b="1" dirty="0" smtClean="0">
                <a:latin typeface="SassoonPrimaryInfant" pitchFamily="2" charset="0"/>
              </a:rPr>
              <a:t>Scheduled to take place, hopefully, towards the end of October before the Hallowe’en break (date and platform to be finalised). This will be your opportunity to discuss your child’s progress to date either face to face or by another means.</a:t>
            </a:r>
            <a:endParaRPr lang="en-GB" sz="3200" b="1" dirty="0">
              <a:latin typeface="SassoonPrimaryInfant" pitchFamily="2" charset="0"/>
            </a:endParaRPr>
          </a:p>
        </p:txBody>
      </p:sp>
    </p:spTree>
    <p:extLst>
      <p:ext uri="{BB962C8B-B14F-4D97-AF65-F5344CB8AC3E}">
        <p14:creationId xmlns:p14="http://schemas.microsoft.com/office/powerpoint/2010/main" val="195983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00B050"/>
                </a:solidFill>
                <a:latin typeface="SassoonPrimaryType" pitchFamily="2" charset="0"/>
              </a:rPr>
              <a:t>Partnership With Parents</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a:solidFill>
                  <a:schemeClr val="tx1"/>
                </a:solidFill>
                <a:latin typeface="SassoonPrimaryInfant" pitchFamily="2" charset="0"/>
              </a:rPr>
              <a:t>You will receive </a:t>
            </a:r>
            <a:r>
              <a:rPr lang="en-GB" sz="2800" dirty="0" smtClean="0">
                <a:solidFill>
                  <a:schemeClr val="tx1"/>
                </a:solidFill>
                <a:latin typeface="SassoonPrimaryInfant" pitchFamily="2" charset="0"/>
              </a:rPr>
              <a:t>an electronic </a:t>
            </a:r>
            <a:r>
              <a:rPr lang="en-GB" sz="2800" dirty="0">
                <a:solidFill>
                  <a:schemeClr val="tx1"/>
                </a:solidFill>
                <a:latin typeface="SassoonPrimaryInfant" pitchFamily="2" charset="0"/>
              </a:rPr>
              <a:t>questionnaire </a:t>
            </a:r>
            <a:r>
              <a:rPr lang="en-GB" sz="2800" dirty="0" smtClean="0">
                <a:solidFill>
                  <a:schemeClr val="tx1"/>
                </a:solidFill>
                <a:latin typeface="SassoonPrimaryInfant" pitchFamily="2" charset="0"/>
              </a:rPr>
              <a:t>shortly to </a:t>
            </a:r>
            <a:r>
              <a:rPr lang="en-GB" sz="2800" dirty="0">
                <a:solidFill>
                  <a:schemeClr val="tx1"/>
                </a:solidFill>
                <a:latin typeface="SassoonPrimaryInfant" pitchFamily="2" charset="0"/>
              </a:rPr>
              <a:t>complete regarding this presentation.</a:t>
            </a:r>
          </a:p>
          <a:p>
            <a:pPr marL="0" indent="0">
              <a:buNone/>
            </a:pPr>
            <a:r>
              <a:rPr lang="en-GB" sz="2800" dirty="0">
                <a:solidFill>
                  <a:schemeClr val="tx1"/>
                </a:solidFill>
                <a:latin typeface="SassoonPrimaryInfant" pitchFamily="2" charset="0"/>
              </a:rPr>
              <a:t>Your thoughts, ideas and opinions are very important to us. </a:t>
            </a:r>
          </a:p>
          <a:p>
            <a:pPr marL="0" indent="0">
              <a:buNone/>
            </a:pPr>
            <a:r>
              <a:rPr lang="en-GB" sz="2800" dirty="0">
                <a:solidFill>
                  <a:schemeClr val="tx1"/>
                </a:solidFill>
                <a:latin typeface="SassoonPrimaryInfant" pitchFamily="2" charset="0"/>
              </a:rPr>
              <a:t>You can </a:t>
            </a:r>
            <a:r>
              <a:rPr lang="en-GB" sz="2800" dirty="0" smtClean="0">
                <a:solidFill>
                  <a:schemeClr val="tx1"/>
                </a:solidFill>
                <a:latin typeface="SassoonPrimaryInfant" pitchFamily="2" charset="0"/>
              </a:rPr>
              <a:t>also use </a:t>
            </a:r>
            <a:r>
              <a:rPr lang="en-GB" sz="2800" dirty="0" smtClean="0">
                <a:solidFill>
                  <a:schemeClr val="tx1"/>
                </a:solidFill>
                <a:latin typeface="SassoonPrimaryInfant" pitchFamily="2" charset="0"/>
              </a:rPr>
              <a:t>your child’s </a:t>
            </a:r>
            <a:r>
              <a:rPr lang="en-GB" sz="2800" dirty="0">
                <a:solidFill>
                  <a:schemeClr val="tx1"/>
                </a:solidFill>
                <a:latin typeface="SassoonPrimaryInfant" pitchFamily="2" charset="0"/>
              </a:rPr>
              <a:t>home-school message book as a means of communication.</a:t>
            </a:r>
          </a:p>
          <a:p>
            <a:pPr marL="0" indent="0">
              <a:buNone/>
            </a:pPr>
            <a:r>
              <a:rPr lang="en-GB" sz="2800" dirty="0">
                <a:solidFill>
                  <a:schemeClr val="tx1"/>
                </a:solidFill>
                <a:latin typeface="SassoonPrimaryInfant" pitchFamily="2" charset="0"/>
              </a:rPr>
              <a:t>Please contact us if you have any further questions or concerns. </a:t>
            </a:r>
          </a:p>
          <a:p>
            <a:endParaRPr lang="en-GB" sz="2800" dirty="0"/>
          </a:p>
        </p:txBody>
      </p:sp>
    </p:spTree>
    <p:extLst>
      <p:ext uri="{BB962C8B-B14F-4D97-AF65-F5344CB8AC3E}">
        <p14:creationId xmlns:p14="http://schemas.microsoft.com/office/powerpoint/2010/main" val="13590015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GB" sz="5400" dirty="0" smtClean="0">
                <a:latin typeface="SassoonPrimaryInfant" pitchFamily="2" charset="0"/>
              </a:rPr>
              <a:t>Thank you for taking the time to view this presentation.</a:t>
            </a:r>
          </a:p>
          <a:p>
            <a:pPr algn="ctr"/>
            <a:r>
              <a:rPr lang="en-GB" sz="3200" dirty="0" smtClean="0">
                <a:latin typeface="SassoonPrimaryInfant" pitchFamily="2" charset="0"/>
              </a:rPr>
              <a:t>Mrs Mulligan Year 5/6 teacher.</a:t>
            </a:r>
            <a:endParaRPr lang="en-GB" sz="3200" dirty="0">
              <a:latin typeface="SassoonPrimaryInfant" pitchFamily="2" charset="0"/>
            </a:endParaRPr>
          </a:p>
        </p:txBody>
      </p:sp>
    </p:spTree>
    <p:extLst>
      <p:ext uri="{BB962C8B-B14F-4D97-AF65-F5344CB8AC3E}">
        <p14:creationId xmlns:p14="http://schemas.microsoft.com/office/powerpoint/2010/main" val="4103320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a:solidFill>
                  <a:srgbClr val="00B050"/>
                </a:solidFill>
                <a:latin typeface="SassoonPrimaryType" pitchFamily="2" charset="0"/>
              </a:rPr>
              <a:t>Aims</a:t>
            </a:r>
          </a:p>
        </p:txBody>
      </p:sp>
      <p:sp>
        <p:nvSpPr>
          <p:cNvPr id="3" name="Content Placeholder 2"/>
          <p:cNvSpPr>
            <a:spLocks noGrp="1"/>
          </p:cNvSpPr>
          <p:nvPr>
            <p:ph idx="1"/>
          </p:nvPr>
        </p:nvSpPr>
        <p:spPr>
          <a:xfrm>
            <a:off x="2589212" y="1730325"/>
            <a:ext cx="8570624" cy="5647219"/>
          </a:xfrm>
        </p:spPr>
        <p:txBody>
          <a:bodyPr>
            <a:noAutofit/>
          </a:bodyPr>
          <a:lstStyle/>
          <a:p>
            <a:pPr>
              <a:lnSpc>
                <a:spcPct val="90000"/>
              </a:lnSpc>
              <a:defRPr/>
            </a:pPr>
            <a:r>
              <a:rPr lang="en-GB" sz="2800" dirty="0" smtClean="0">
                <a:solidFill>
                  <a:schemeClr val="tx1"/>
                </a:solidFill>
                <a:latin typeface="SassoonPrimaryType" pitchFamily="2" charset="0"/>
              </a:rPr>
              <a:t>To help facilitate a smooth transition from Year Four to Year Five and Year Five to Six for pupils and parents.  </a:t>
            </a:r>
          </a:p>
          <a:p>
            <a:pPr>
              <a:lnSpc>
                <a:spcPct val="90000"/>
              </a:lnSpc>
              <a:defRPr/>
            </a:pPr>
            <a:r>
              <a:rPr lang="en-GB" sz="2800" dirty="0" smtClean="0">
                <a:solidFill>
                  <a:schemeClr val="tx1"/>
                </a:solidFill>
                <a:latin typeface="SassoonPrimaryType" pitchFamily="2" charset="0"/>
              </a:rPr>
              <a:t>To </a:t>
            </a:r>
            <a:r>
              <a:rPr lang="en-GB" sz="2800" dirty="0">
                <a:solidFill>
                  <a:schemeClr val="tx1"/>
                </a:solidFill>
                <a:latin typeface="SassoonPrimaryType" pitchFamily="2" charset="0"/>
              </a:rPr>
              <a:t>give parents an insight into the </a:t>
            </a:r>
            <a:r>
              <a:rPr lang="en-GB" sz="2800" dirty="0" smtClean="0">
                <a:solidFill>
                  <a:schemeClr val="tx1"/>
                </a:solidFill>
                <a:latin typeface="SassoonPrimaryType" pitchFamily="2" charset="0"/>
              </a:rPr>
              <a:t>life and work of the school, particularly in Years Five and Six for this year.</a:t>
            </a:r>
          </a:p>
          <a:p>
            <a:pPr>
              <a:lnSpc>
                <a:spcPct val="90000"/>
              </a:lnSpc>
              <a:defRPr/>
            </a:pPr>
            <a:r>
              <a:rPr lang="en-GB" sz="2800" dirty="0" smtClean="0">
                <a:solidFill>
                  <a:schemeClr val="tx1"/>
                </a:solidFill>
                <a:latin typeface="SassoonPrimaryType" pitchFamily="2" charset="0"/>
              </a:rPr>
              <a:t>To provide information and guidance to parents about how they can support the school in helping their child to reach his/her full potential. </a:t>
            </a:r>
            <a:endParaRPr lang="en-GB" sz="2800" dirty="0">
              <a:solidFill>
                <a:schemeClr val="tx1"/>
              </a:solidFill>
              <a:latin typeface="SassoonPrimaryType" pitchFamily="2" charset="0"/>
            </a:endParaRPr>
          </a:p>
          <a:p>
            <a:pPr>
              <a:lnSpc>
                <a:spcPct val="90000"/>
              </a:lnSpc>
              <a:defRPr/>
            </a:pPr>
            <a:r>
              <a:rPr lang="en-GB" sz="2800" dirty="0">
                <a:solidFill>
                  <a:schemeClr val="tx1"/>
                </a:solidFill>
                <a:latin typeface="SassoonPrimaryType" pitchFamily="2" charset="0"/>
              </a:rPr>
              <a:t>To </a:t>
            </a:r>
            <a:r>
              <a:rPr lang="en-GB" sz="2800" dirty="0" smtClean="0">
                <a:solidFill>
                  <a:schemeClr val="tx1"/>
                </a:solidFill>
                <a:latin typeface="SassoonPrimaryType" pitchFamily="2" charset="0"/>
              </a:rPr>
              <a:t>define the school’s expectations of parents and pupils. </a:t>
            </a:r>
          </a:p>
          <a:p>
            <a:pPr>
              <a:lnSpc>
                <a:spcPct val="90000"/>
              </a:lnSpc>
              <a:defRPr/>
            </a:pPr>
            <a:r>
              <a:rPr lang="en-GB" sz="2800" dirty="0" smtClean="0">
                <a:solidFill>
                  <a:schemeClr val="tx1"/>
                </a:solidFill>
                <a:latin typeface="SassoonPrimaryType" pitchFamily="2" charset="0"/>
              </a:rPr>
              <a:t>To </a:t>
            </a:r>
            <a:r>
              <a:rPr lang="en-GB" sz="2800" dirty="0">
                <a:solidFill>
                  <a:schemeClr val="tx1"/>
                </a:solidFill>
                <a:latin typeface="SassoonPrimaryType" pitchFamily="2" charset="0"/>
              </a:rPr>
              <a:t>provide opportunity for parents to ask </a:t>
            </a:r>
            <a:r>
              <a:rPr lang="en-GB" sz="2800" dirty="0" smtClean="0">
                <a:solidFill>
                  <a:schemeClr val="tx1"/>
                </a:solidFill>
                <a:latin typeface="SassoonPrimaryType" pitchFamily="2" charset="0"/>
              </a:rPr>
              <a:t>questions, if necessary. </a:t>
            </a:r>
          </a:p>
          <a:p>
            <a:pPr>
              <a:lnSpc>
                <a:spcPct val="90000"/>
              </a:lnSpc>
              <a:defRPr/>
            </a:pPr>
            <a:r>
              <a:rPr lang="en-GB" sz="2800" dirty="0" smtClean="0">
                <a:solidFill>
                  <a:schemeClr val="tx1"/>
                </a:solidFill>
                <a:latin typeface="SassoonPrimaryType" pitchFamily="2" charset="0"/>
              </a:rPr>
              <a:t>To further strengthen the school’s partnership with parents. </a:t>
            </a:r>
            <a:endParaRPr lang="en-GB" sz="2800" dirty="0">
              <a:solidFill>
                <a:schemeClr val="tx1"/>
              </a:solidFill>
            </a:endParaRPr>
          </a:p>
        </p:txBody>
      </p:sp>
    </p:spTree>
    <p:extLst>
      <p:ext uri="{BB962C8B-B14F-4D97-AF65-F5344CB8AC3E}">
        <p14:creationId xmlns:p14="http://schemas.microsoft.com/office/powerpoint/2010/main" val="2542359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a:solidFill>
                  <a:srgbClr val="00B050"/>
                </a:solidFill>
                <a:latin typeface="SassoonPrimaryType" pitchFamily="2" charset="0"/>
              </a:rPr>
              <a:t>Overview</a:t>
            </a:r>
          </a:p>
        </p:txBody>
      </p:sp>
      <p:sp>
        <p:nvSpPr>
          <p:cNvPr id="3" name="Content Placeholder 2"/>
          <p:cNvSpPr>
            <a:spLocks noGrp="1"/>
          </p:cNvSpPr>
          <p:nvPr>
            <p:ph idx="1"/>
          </p:nvPr>
        </p:nvSpPr>
        <p:spPr>
          <a:xfrm>
            <a:off x="2589212" y="1345475"/>
            <a:ext cx="8915400" cy="5364814"/>
          </a:xfrm>
        </p:spPr>
        <p:txBody>
          <a:bodyPr>
            <a:normAutofit fontScale="25000" lnSpcReduction="20000"/>
          </a:bodyPr>
          <a:lstStyle/>
          <a:p>
            <a:pPr marL="0" indent="0">
              <a:buNone/>
            </a:pPr>
            <a:endParaRPr lang="en-GB" sz="8000" dirty="0" smtClean="0">
              <a:solidFill>
                <a:schemeClr val="tx1"/>
              </a:solidFill>
              <a:latin typeface="SassoonPrimaryType" pitchFamily="2" charset="0"/>
            </a:endParaRPr>
          </a:p>
          <a:p>
            <a:r>
              <a:rPr lang="en-GB" sz="8000" dirty="0" smtClean="0">
                <a:solidFill>
                  <a:schemeClr val="tx1"/>
                </a:solidFill>
                <a:latin typeface="SassoonPrimaryType" pitchFamily="2" charset="0"/>
              </a:rPr>
              <a:t>Welcome to Year 5/6</a:t>
            </a:r>
          </a:p>
          <a:p>
            <a:r>
              <a:rPr lang="en-GB" sz="8000" dirty="0" smtClean="0">
                <a:solidFill>
                  <a:schemeClr val="tx1"/>
                </a:solidFill>
                <a:latin typeface="SassoonPrimaryType" pitchFamily="2" charset="0"/>
              </a:rPr>
              <a:t>Emotional Health And Well-Being</a:t>
            </a:r>
          </a:p>
          <a:p>
            <a:r>
              <a:rPr lang="en-GB" sz="8000" dirty="0" smtClean="0">
                <a:solidFill>
                  <a:schemeClr val="tx1"/>
                </a:solidFill>
                <a:latin typeface="SassoonPrimaryType" pitchFamily="2" charset="0"/>
              </a:rPr>
              <a:t>Pupil Participation</a:t>
            </a:r>
          </a:p>
          <a:p>
            <a:r>
              <a:rPr lang="en-GB" sz="8000" dirty="0" smtClean="0">
                <a:solidFill>
                  <a:schemeClr val="tx1"/>
                </a:solidFill>
                <a:latin typeface="SassoonPrimaryType" pitchFamily="2" charset="0"/>
              </a:rPr>
              <a:t>Promoting Positive Behaviour</a:t>
            </a:r>
          </a:p>
          <a:p>
            <a:r>
              <a:rPr lang="en-GB" sz="8000" dirty="0" smtClean="0">
                <a:solidFill>
                  <a:schemeClr val="tx1"/>
                </a:solidFill>
                <a:latin typeface="SassoonPrimaryType" pitchFamily="2" charset="0"/>
              </a:rPr>
              <a:t>Year 5/6 Timetable</a:t>
            </a:r>
          </a:p>
          <a:p>
            <a:r>
              <a:rPr lang="en-GB" sz="8000" dirty="0" smtClean="0">
                <a:solidFill>
                  <a:schemeClr val="tx1"/>
                </a:solidFill>
                <a:latin typeface="SassoonPrimaryType" pitchFamily="2" charset="0"/>
              </a:rPr>
              <a:t>Classwork</a:t>
            </a:r>
            <a:endParaRPr lang="en-GB" sz="8000" b="1" dirty="0" smtClean="0">
              <a:solidFill>
                <a:srgbClr val="00B050"/>
              </a:solidFill>
              <a:latin typeface="SassoonPrimaryType" pitchFamily="2" charset="0"/>
            </a:endParaRPr>
          </a:p>
          <a:p>
            <a:r>
              <a:rPr lang="en-GB" sz="8000" dirty="0" smtClean="0">
                <a:solidFill>
                  <a:schemeClr val="tx1"/>
                </a:solidFill>
                <a:latin typeface="SassoonPrimaryType" pitchFamily="2" charset="0"/>
              </a:rPr>
              <a:t>Homework</a:t>
            </a:r>
          </a:p>
          <a:p>
            <a:r>
              <a:rPr lang="en-GB" sz="8000" dirty="0" smtClean="0">
                <a:solidFill>
                  <a:schemeClr val="tx1"/>
                </a:solidFill>
                <a:latin typeface="SassoonPrimaryType" pitchFamily="2" charset="0"/>
              </a:rPr>
              <a:t>Other Information</a:t>
            </a:r>
          </a:p>
          <a:p>
            <a:r>
              <a:rPr lang="en-GB" sz="8000" dirty="0" smtClean="0">
                <a:solidFill>
                  <a:schemeClr val="tx1"/>
                </a:solidFill>
                <a:latin typeface="SassoonPrimaryType" pitchFamily="2" charset="0"/>
              </a:rPr>
              <a:t>P6 Preparation for Transfer</a:t>
            </a:r>
          </a:p>
          <a:p>
            <a:r>
              <a:rPr lang="en-GB" sz="8000" dirty="0" smtClean="0">
                <a:solidFill>
                  <a:schemeClr val="tx1"/>
                </a:solidFill>
                <a:latin typeface="SassoonPrimaryType" pitchFamily="2" charset="0"/>
              </a:rPr>
              <a:t>Partnership With Parents</a:t>
            </a:r>
          </a:p>
          <a:p>
            <a:r>
              <a:rPr lang="en-GB" sz="8000" dirty="0" smtClean="0">
                <a:solidFill>
                  <a:schemeClr val="tx1"/>
                </a:solidFill>
                <a:latin typeface="SassoonPrimaryType" pitchFamily="2" charset="0"/>
              </a:rPr>
              <a:t>Questions</a:t>
            </a:r>
          </a:p>
          <a:p>
            <a:r>
              <a:rPr lang="en-GB" sz="8000" dirty="0" smtClean="0">
                <a:solidFill>
                  <a:schemeClr val="tx1"/>
                </a:solidFill>
                <a:latin typeface="SassoonPrimaryType" pitchFamily="2" charset="0"/>
              </a:rPr>
              <a:t>Evaluations</a:t>
            </a:r>
          </a:p>
          <a:p>
            <a:pPr marL="0" indent="0">
              <a:buNone/>
            </a:pPr>
            <a:endParaRPr lang="en-GB" sz="8000" dirty="0" smtClean="0">
              <a:solidFill>
                <a:schemeClr val="tx1"/>
              </a:solidFill>
              <a:latin typeface="SassoonPrimaryType" pitchFamily="2" charset="0"/>
            </a:endParaRPr>
          </a:p>
          <a:p>
            <a:endParaRPr lang="en-GB" dirty="0" smtClean="0"/>
          </a:p>
          <a:p>
            <a:pPr marL="0" indent="0">
              <a:buNone/>
            </a:pPr>
            <a:endParaRPr lang="en-GB" dirty="0"/>
          </a:p>
        </p:txBody>
      </p:sp>
    </p:spTree>
    <p:extLst>
      <p:ext uri="{BB962C8B-B14F-4D97-AF65-F5344CB8AC3E}">
        <p14:creationId xmlns:p14="http://schemas.microsoft.com/office/powerpoint/2010/main" val="2147329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0795"/>
          </a:xfrm>
        </p:spPr>
        <p:txBody>
          <a:bodyPr>
            <a:normAutofit/>
          </a:bodyPr>
          <a:lstStyle/>
          <a:p>
            <a:pPr algn="ctr"/>
            <a:r>
              <a:rPr lang="en-GB" sz="4000" b="1" dirty="0" smtClean="0">
                <a:solidFill>
                  <a:srgbClr val="00B050"/>
                </a:solidFill>
                <a:latin typeface="SassoonPrimaryType" pitchFamily="2" charset="0"/>
              </a:rPr>
              <a:t>Welcome to Year Five and Six </a:t>
            </a:r>
            <a:endParaRPr lang="en-GB" sz="4000" b="1" dirty="0">
              <a:solidFill>
                <a:srgbClr val="00B050"/>
              </a:solidFill>
              <a:latin typeface="SassoonPrimaryType" pitchFamily="2" charset="0"/>
            </a:endParaRPr>
          </a:p>
        </p:txBody>
      </p:sp>
      <p:sp>
        <p:nvSpPr>
          <p:cNvPr id="3" name="Content Placeholder 2"/>
          <p:cNvSpPr>
            <a:spLocks noGrp="1"/>
          </p:cNvSpPr>
          <p:nvPr>
            <p:ph idx="1"/>
          </p:nvPr>
        </p:nvSpPr>
        <p:spPr>
          <a:xfrm>
            <a:off x="2589212" y="1434905"/>
            <a:ext cx="8915400" cy="4476317"/>
          </a:xfrm>
        </p:spPr>
        <p:txBody>
          <a:bodyPr/>
          <a:lstStyle/>
          <a:p>
            <a:pPr marL="0" indent="0">
              <a:buNone/>
            </a:pPr>
            <a:r>
              <a:rPr lang="en-GB" sz="2800" dirty="0" smtClean="0">
                <a:solidFill>
                  <a:schemeClr val="tx1"/>
                </a:solidFill>
                <a:latin typeface="SassoonPrimaryType" pitchFamily="2" charset="0"/>
              </a:rPr>
              <a:t>Our class motto: </a:t>
            </a:r>
            <a:r>
              <a:rPr lang="en-GB" sz="2800" dirty="0" smtClean="0">
                <a:solidFill>
                  <a:srgbClr val="FF0000"/>
                </a:solidFill>
                <a:latin typeface="SassoonPrimaryType" pitchFamily="2" charset="0"/>
              </a:rPr>
              <a:t>‘Aim High’. </a:t>
            </a:r>
          </a:p>
          <a:p>
            <a:r>
              <a:rPr lang="en-GB" sz="2800" dirty="0" smtClean="0">
                <a:solidFill>
                  <a:schemeClr val="tx1"/>
                </a:solidFill>
                <a:latin typeface="SassoonPrimaryType" pitchFamily="2" charset="0"/>
              </a:rPr>
              <a:t>Pupils starting Years 5/6 are given a new start/clean slate.</a:t>
            </a:r>
          </a:p>
          <a:p>
            <a:r>
              <a:rPr lang="en-GB" sz="2800" dirty="0" smtClean="0">
                <a:solidFill>
                  <a:schemeClr val="tx1"/>
                </a:solidFill>
                <a:latin typeface="SassoonPrimaryType" pitchFamily="2" charset="0"/>
              </a:rPr>
              <a:t>We have high expectations of pupils and parents as we would expect you to have high expectations of us. We have high expectations in terms of achievement and behaviour.</a:t>
            </a:r>
          </a:p>
          <a:p>
            <a:r>
              <a:rPr lang="en-GB" sz="2800" dirty="0" smtClean="0">
                <a:solidFill>
                  <a:schemeClr val="tx1"/>
                </a:solidFill>
                <a:latin typeface="SassoonPrimaryType" pitchFamily="2" charset="0"/>
              </a:rPr>
              <a:t>Challenges (e.g.Covid-19 arrangements)</a:t>
            </a:r>
          </a:p>
          <a:p>
            <a:r>
              <a:rPr lang="en-GB" sz="2800" dirty="0" smtClean="0">
                <a:solidFill>
                  <a:schemeClr val="tx1"/>
                </a:solidFill>
                <a:latin typeface="SassoonPrimaryType" pitchFamily="2" charset="0"/>
              </a:rPr>
              <a:t>Opportunities e.g. make new friends, learning new things.</a:t>
            </a:r>
          </a:p>
          <a:p>
            <a:endParaRPr lang="en-GB" dirty="0"/>
          </a:p>
        </p:txBody>
      </p:sp>
    </p:spTree>
    <p:extLst>
      <p:ext uri="{BB962C8B-B14F-4D97-AF65-F5344CB8AC3E}">
        <p14:creationId xmlns:p14="http://schemas.microsoft.com/office/powerpoint/2010/main" val="1015054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67065"/>
          </a:xfrm>
        </p:spPr>
        <p:txBody>
          <a:bodyPr>
            <a:normAutofit/>
          </a:bodyPr>
          <a:lstStyle/>
          <a:p>
            <a:pPr algn="ctr"/>
            <a:r>
              <a:rPr lang="en-GB" sz="4000" b="1" dirty="0" smtClean="0">
                <a:solidFill>
                  <a:srgbClr val="00B050"/>
                </a:solidFill>
                <a:latin typeface="SassoonPrimaryType" pitchFamily="2" charset="0"/>
              </a:rPr>
              <a:t>Emotional Health And Well-Being</a:t>
            </a:r>
            <a:endParaRPr lang="en-GB" sz="4000" b="1" dirty="0">
              <a:solidFill>
                <a:srgbClr val="00B050"/>
              </a:solidFill>
              <a:latin typeface="SassoonPrimaryType" pitchFamily="2" charset="0"/>
            </a:endParaRPr>
          </a:p>
        </p:txBody>
      </p:sp>
      <p:sp>
        <p:nvSpPr>
          <p:cNvPr id="3" name="Content Placeholder 2"/>
          <p:cNvSpPr>
            <a:spLocks noGrp="1"/>
          </p:cNvSpPr>
          <p:nvPr>
            <p:ph idx="1"/>
          </p:nvPr>
        </p:nvSpPr>
        <p:spPr>
          <a:xfrm>
            <a:off x="2589212" y="1491175"/>
            <a:ext cx="8915400" cy="4420047"/>
          </a:xfrm>
        </p:spPr>
        <p:txBody>
          <a:bodyPr>
            <a:normAutofit fontScale="70000" lnSpcReduction="20000"/>
          </a:bodyPr>
          <a:lstStyle/>
          <a:p>
            <a:r>
              <a:rPr lang="en-GB" sz="2800" dirty="0" smtClean="0">
                <a:solidFill>
                  <a:schemeClr val="tx1"/>
                </a:solidFill>
                <a:latin typeface="SassoonPrimaryType" pitchFamily="2" charset="0"/>
              </a:rPr>
              <a:t>Most important foundation for learning. </a:t>
            </a:r>
          </a:p>
          <a:p>
            <a:r>
              <a:rPr lang="en-GB" sz="2800" dirty="0" smtClean="0">
                <a:solidFill>
                  <a:schemeClr val="tx1"/>
                </a:solidFill>
                <a:latin typeface="SassoonPrimaryType" pitchFamily="2" charset="0"/>
              </a:rPr>
              <a:t>Pupils should be ‘happy learners’.</a:t>
            </a:r>
          </a:p>
          <a:p>
            <a:r>
              <a:rPr lang="en-GB" sz="2800" dirty="0" smtClean="0">
                <a:solidFill>
                  <a:schemeClr val="tx1"/>
                </a:solidFill>
                <a:latin typeface="SassoonPrimaryType" pitchFamily="2" charset="0"/>
              </a:rPr>
              <a:t>Special focus on this area particularly following long period of absence from school.</a:t>
            </a:r>
          </a:p>
          <a:p>
            <a:r>
              <a:rPr lang="en-GB" sz="2800" dirty="0" smtClean="0">
                <a:solidFill>
                  <a:schemeClr val="tx1"/>
                </a:solidFill>
                <a:latin typeface="SassoonPrimaryType" pitchFamily="2" charset="0"/>
              </a:rPr>
              <a:t>P5/6 teacher also Designated Teacher for Child Protection.</a:t>
            </a:r>
          </a:p>
          <a:p>
            <a:r>
              <a:rPr lang="en-GB" sz="2800" dirty="0">
                <a:solidFill>
                  <a:schemeClr val="tx1"/>
                </a:solidFill>
                <a:latin typeface="SassoonPrimaryType" pitchFamily="2" charset="0"/>
              </a:rPr>
              <a:t>Q</a:t>
            </a:r>
            <a:r>
              <a:rPr lang="en-GB" sz="2800" dirty="0" smtClean="0">
                <a:solidFill>
                  <a:schemeClr val="tx1"/>
                </a:solidFill>
                <a:latin typeface="SassoonPrimaryType" pitchFamily="2" charset="0"/>
              </a:rPr>
              <a:t>uestions about school should be positive.  </a:t>
            </a:r>
          </a:p>
          <a:p>
            <a:r>
              <a:rPr lang="en-GB" sz="2800" dirty="0" smtClean="0">
                <a:solidFill>
                  <a:schemeClr val="tx1"/>
                </a:solidFill>
                <a:latin typeface="SassoonPrimaryType" pitchFamily="2" charset="0"/>
              </a:rPr>
              <a:t>Be careful regarding discussions in front of children.</a:t>
            </a:r>
          </a:p>
          <a:p>
            <a:r>
              <a:rPr lang="en-GB" sz="2800" dirty="0" smtClean="0">
                <a:solidFill>
                  <a:schemeClr val="tx1"/>
                </a:solidFill>
                <a:latin typeface="SassoonPrimaryType" pitchFamily="2" charset="0"/>
              </a:rPr>
              <a:t>Pupils are affected by our words and behaviours more than we realise. </a:t>
            </a:r>
          </a:p>
          <a:p>
            <a:r>
              <a:rPr lang="en-GB" sz="2800" dirty="0" smtClean="0">
                <a:solidFill>
                  <a:schemeClr val="tx1"/>
                </a:solidFill>
                <a:latin typeface="SassoonPrimaryType" pitchFamily="2" charset="0"/>
              </a:rPr>
              <a:t>Pupil voice/participation in school decision-making is vital.</a:t>
            </a:r>
          </a:p>
          <a:p>
            <a:r>
              <a:rPr lang="en-GB" sz="2800" dirty="0" smtClean="0">
                <a:solidFill>
                  <a:schemeClr val="tx1"/>
                </a:solidFill>
                <a:latin typeface="SassoonPrimaryType" pitchFamily="2" charset="0"/>
              </a:rPr>
              <a:t>Pupils given the opportunity to be members of various councils/committees.</a:t>
            </a:r>
          </a:p>
          <a:p>
            <a:r>
              <a:rPr lang="en-GB" sz="2800" dirty="0" smtClean="0">
                <a:solidFill>
                  <a:schemeClr val="tx1"/>
                </a:solidFill>
                <a:latin typeface="SassoonPrimaryType" pitchFamily="2" charset="0"/>
              </a:rPr>
              <a:t>A sense of achievement raises self-esteem and confidence. </a:t>
            </a:r>
          </a:p>
          <a:p>
            <a:r>
              <a:rPr lang="en-GB" sz="2800" dirty="0" smtClean="0">
                <a:solidFill>
                  <a:schemeClr val="tx1"/>
                </a:solidFill>
                <a:latin typeface="SassoonPrimaryType" pitchFamily="2" charset="0"/>
              </a:rPr>
              <a:t>‘Average’- is the usual or ordinary standard.</a:t>
            </a:r>
          </a:p>
          <a:p>
            <a:pPr marL="0" indent="0">
              <a:buNone/>
            </a:pPr>
            <a:endParaRPr lang="en-GB" sz="2800" dirty="0" smtClean="0">
              <a:latin typeface="SassoonPrimaryType" pitchFamily="2" charset="0"/>
            </a:endParaRPr>
          </a:p>
          <a:p>
            <a:pPr marL="0" indent="0">
              <a:buNone/>
            </a:pPr>
            <a:endParaRPr lang="en-GB" dirty="0"/>
          </a:p>
        </p:txBody>
      </p:sp>
    </p:spTree>
    <p:extLst>
      <p:ext uri="{BB962C8B-B14F-4D97-AF65-F5344CB8AC3E}">
        <p14:creationId xmlns:p14="http://schemas.microsoft.com/office/powerpoint/2010/main" val="1879657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solidFill>
                  <a:srgbClr val="00B050"/>
                </a:solidFill>
                <a:latin typeface="SassoonPrimaryInfant" pitchFamily="2" charset="0"/>
              </a:rPr>
              <a:t>The Power Of Positive Thinking </a:t>
            </a:r>
            <a:endParaRPr lang="en-GB" sz="4000" b="1" dirty="0">
              <a:solidFill>
                <a:srgbClr val="00B050"/>
              </a:solidFill>
              <a:latin typeface="SassoonPrimaryInfant" pitchFamily="2" charset="0"/>
            </a:endParaRPr>
          </a:p>
        </p:txBody>
      </p:sp>
      <p:sp>
        <p:nvSpPr>
          <p:cNvPr id="3" name="Content Placeholder 2"/>
          <p:cNvSpPr>
            <a:spLocks noGrp="1"/>
          </p:cNvSpPr>
          <p:nvPr>
            <p:ph idx="1"/>
          </p:nvPr>
        </p:nvSpPr>
        <p:spPr>
          <a:xfrm>
            <a:off x="2589212" y="2133599"/>
            <a:ext cx="8915400" cy="4136571"/>
          </a:xfrm>
        </p:spPr>
        <p:txBody>
          <a:bodyPr>
            <a:normAutofit lnSpcReduction="10000"/>
          </a:bodyPr>
          <a:lstStyle/>
          <a:p>
            <a:r>
              <a:rPr lang="en-GB" sz="3200" dirty="0" smtClean="0">
                <a:solidFill>
                  <a:srgbClr val="FF0000"/>
                </a:solidFill>
                <a:latin typeface="SassoonPrimaryInfant" pitchFamily="2" charset="0"/>
              </a:rPr>
              <a:t>I’m not good at this/ </a:t>
            </a:r>
            <a:r>
              <a:rPr lang="en-GB" sz="3200" dirty="0" smtClean="0">
                <a:solidFill>
                  <a:srgbClr val="00B050"/>
                </a:solidFill>
                <a:latin typeface="SassoonPrimaryInfant" pitchFamily="2" charset="0"/>
              </a:rPr>
              <a:t>It’s good enough. </a:t>
            </a:r>
          </a:p>
          <a:p>
            <a:r>
              <a:rPr lang="en-GB" sz="3200" dirty="0" smtClean="0">
                <a:solidFill>
                  <a:srgbClr val="FF0000"/>
                </a:solidFill>
                <a:latin typeface="SassoonPrimaryInfant" pitchFamily="2" charset="0"/>
              </a:rPr>
              <a:t>Is this really my best work/ </a:t>
            </a:r>
            <a:r>
              <a:rPr lang="en-GB" sz="3200" dirty="0" smtClean="0">
                <a:solidFill>
                  <a:srgbClr val="00B050"/>
                </a:solidFill>
                <a:latin typeface="SassoonPrimaryInfant" pitchFamily="2" charset="0"/>
              </a:rPr>
              <a:t>What am I missing? What could I do better?</a:t>
            </a:r>
          </a:p>
          <a:p>
            <a:r>
              <a:rPr lang="en-GB" sz="3200" dirty="0" smtClean="0">
                <a:solidFill>
                  <a:srgbClr val="FF0000"/>
                </a:solidFill>
                <a:latin typeface="SassoonPrimaryInfant" pitchFamily="2" charset="0"/>
              </a:rPr>
              <a:t>I made a mistake/ </a:t>
            </a:r>
            <a:r>
              <a:rPr lang="en-GB" sz="3200" dirty="0" smtClean="0">
                <a:solidFill>
                  <a:srgbClr val="00B050"/>
                </a:solidFill>
                <a:latin typeface="SassoonPrimaryInfant" pitchFamily="2" charset="0"/>
              </a:rPr>
              <a:t>Mistakes help me improve.</a:t>
            </a:r>
          </a:p>
          <a:p>
            <a:r>
              <a:rPr lang="en-GB" sz="3200" dirty="0" smtClean="0">
                <a:solidFill>
                  <a:srgbClr val="FF0000"/>
                </a:solidFill>
                <a:latin typeface="SassoonPrimaryInfant" pitchFamily="2" charset="0"/>
              </a:rPr>
              <a:t>I can’t do maths/ </a:t>
            </a:r>
            <a:r>
              <a:rPr lang="en-GB" sz="3200" dirty="0" smtClean="0">
                <a:solidFill>
                  <a:srgbClr val="00B050"/>
                </a:solidFill>
                <a:latin typeface="SassoonPrimaryInfant" pitchFamily="2" charset="0"/>
              </a:rPr>
              <a:t>I’m going to train my brain to do maths.</a:t>
            </a:r>
          </a:p>
          <a:p>
            <a:r>
              <a:rPr lang="en-GB" sz="3200" dirty="0" smtClean="0">
                <a:solidFill>
                  <a:srgbClr val="FF0000"/>
                </a:solidFill>
                <a:latin typeface="SassoonPrimaryInfant" pitchFamily="2" charset="0"/>
              </a:rPr>
              <a:t>This is too hard/ </a:t>
            </a:r>
            <a:r>
              <a:rPr lang="en-GB" sz="3200" dirty="0" smtClean="0">
                <a:solidFill>
                  <a:srgbClr val="00B050"/>
                </a:solidFill>
                <a:latin typeface="SassoonPrimaryInfant" pitchFamily="2" charset="0"/>
              </a:rPr>
              <a:t>This is going to take some time and effort. </a:t>
            </a:r>
          </a:p>
          <a:p>
            <a:endParaRPr lang="en-GB" dirty="0" smtClean="0"/>
          </a:p>
          <a:p>
            <a:endParaRPr lang="en-GB" dirty="0" smtClean="0"/>
          </a:p>
        </p:txBody>
      </p:sp>
    </p:spTree>
    <p:extLst>
      <p:ext uri="{BB962C8B-B14F-4D97-AF65-F5344CB8AC3E}">
        <p14:creationId xmlns:p14="http://schemas.microsoft.com/office/powerpoint/2010/main" val="3962130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solidFill>
                  <a:srgbClr val="00B050"/>
                </a:solidFill>
                <a:latin typeface="SassoonPrimaryType" pitchFamily="2" charset="0"/>
              </a:rPr>
              <a:t>Pupil Participation</a:t>
            </a:r>
            <a:endParaRPr lang="en-GB" sz="4000" b="1" dirty="0">
              <a:solidFill>
                <a:srgbClr val="00B050"/>
              </a:solidFill>
              <a:latin typeface="SassoonPrimaryType" pitchFamily="2" charset="0"/>
            </a:endParaRPr>
          </a:p>
        </p:txBody>
      </p:sp>
      <p:sp>
        <p:nvSpPr>
          <p:cNvPr id="3" name="Content Placeholder 2"/>
          <p:cNvSpPr>
            <a:spLocks noGrp="1"/>
          </p:cNvSpPr>
          <p:nvPr>
            <p:ph idx="1"/>
          </p:nvPr>
        </p:nvSpPr>
        <p:spPr>
          <a:xfrm>
            <a:off x="2589212" y="1266092"/>
            <a:ext cx="8915400" cy="4645130"/>
          </a:xfrm>
        </p:spPr>
        <p:txBody>
          <a:bodyPr>
            <a:normAutofit/>
          </a:bodyPr>
          <a:lstStyle/>
          <a:p>
            <a:r>
              <a:rPr lang="en-GB" sz="2400" dirty="0" smtClean="0">
                <a:solidFill>
                  <a:schemeClr val="tx1"/>
                </a:solidFill>
                <a:latin typeface="SassoonPrimaryType" pitchFamily="2" charset="0"/>
              </a:rPr>
              <a:t>Key Focus area on School Development Plan.</a:t>
            </a:r>
          </a:p>
          <a:p>
            <a:r>
              <a:rPr lang="en-GB" sz="2400" dirty="0" smtClean="0">
                <a:solidFill>
                  <a:schemeClr val="tx1"/>
                </a:solidFill>
                <a:latin typeface="SassoonPrimaryType" pitchFamily="2" charset="0"/>
              </a:rPr>
              <a:t>Pupils have been consulted on pertinent policies.</a:t>
            </a:r>
          </a:p>
          <a:p>
            <a:r>
              <a:rPr lang="en-GB" sz="2400" dirty="0" smtClean="0">
                <a:solidFill>
                  <a:schemeClr val="tx1"/>
                </a:solidFill>
                <a:latin typeface="SassoonPrimaryType" pitchFamily="2" charset="0"/>
              </a:rPr>
              <a:t>Pupil Voice- School Council, Anti-Bullying Ambassadors, Eco-Committee, evaluations, questionnaires. </a:t>
            </a:r>
          </a:p>
          <a:p>
            <a:r>
              <a:rPr lang="en-GB" sz="2400" dirty="0" smtClean="0">
                <a:solidFill>
                  <a:schemeClr val="tx1"/>
                </a:solidFill>
                <a:latin typeface="SassoonPrimaryType" pitchFamily="2" charset="0"/>
              </a:rPr>
              <a:t>Pupils will be given increasing opportunities to have their opinions and ideas heard. </a:t>
            </a:r>
          </a:p>
          <a:p>
            <a:r>
              <a:rPr lang="en-GB" sz="2400" dirty="0" smtClean="0">
                <a:solidFill>
                  <a:schemeClr val="tx1"/>
                </a:solidFill>
                <a:latin typeface="SassoonPrimaryType" pitchFamily="2" charset="0"/>
              </a:rPr>
              <a:t>Pupils should be encouraged to communicate their thoughts, feelings and opinions openly and through designated lessons in PDMU, Religion and Circle Time. </a:t>
            </a:r>
            <a:endParaRPr lang="en-GB" sz="2400" dirty="0">
              <a:solidFill>
                <a:schemeClr val="tx1"/>
              </a:solidFill>
              <a:latin typeface="SassoonPrimaryType" pitchFamily="2" charset="0"/>
            </a:endParaRPr>
          </a:p>
        </p:txBody>
      </p:sp>
    </p:spTree>
    <p:extLst>
      <p:ext uri="{BB962C8B-B14F-4D97-AF65-F5344CB8AC3E}">
        <p14:creationId xmlns:p14="http://schemas.microsoft.com/office/powerpoint/2010/main" val="2098791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solidFill>
                  <a:srgbClr val="00B050"/>
                </a:solidFill>
                <a:latin typeface="SassoonPrimaryType" pitchFamily="2" charset="0"/>
              </a:rPr>
              <a:t>Positive Behaviour Management</a:t>
            </a:r>
            <a:endParaRPr lang="en-GB" sz="4000" b="1" dirty="0">
              <a:solidFill>
                <a:srgbClr val="00B050"/>
              </a:solidFill>
              <a:latin typeface="SassoonPrimaryType" pitchFamily="2" charset="0"/>
            </a:endParaRPr>
          </a:p>
        </p:txBody>
      </p:sp>
      <p:sp>
        <p:nvSpPr>
          <p:cNvPr id="3" name="Content Placeholder 2"/>
          <p:cNvSpPr>
            <a:spLocks noGrp="1"/>
          </p:cNvSpPr>
          <p:nvPr>
            <p:ph idx="1"/>
          </p:nvPr>
        </p:nvSpPr>
        <p:spPr>
          <a:xfrm>
            <a:off x="2589212" y="1294228"/>
            <a:ext cx="8915400" cy="5373858"/>
          </a:xfrm>
        </p:spPr>
        <p:txBody>
          <a:bodyPr>
            <a:normAutofit fontScale="92500" lnSpcReduction="20000"/>
          </a:bodyPr>
          <a:lstStyle/>
          <a:p>
            <a:r>
              <a:rPr lang="en-GB" dirty="0" smtClean="0">
                <a:solidFill>
                  <a:schemeClr val="tx1"/>
                </a:solidFill>
                <a:latin typeface="SassoonPrimaryType" pitchFamily="2" charset="0"/>
              </a:rPr>
              <a:t>Promoting Positive Behaviour Policy and Ant-Bullying Policy were drawn up in consultation with pupils, parents, staff and Governors. </a:t>
            </a:r>
          </a:p>
          <a:p>
            <a:r>
              <a:rPr lang="en-GB" dirty="0" smtClean="0">
                <a:solidFill>
                  <a:schemeClr val="tx1"/>
                </a:solidFill>
                <a:latin typeface="SassoonPrimaryType" pitchFamily="2" charset="0"/>
              </a:rPr>
              <a:t>Pupils have ownership of rules, rewards, consequences and procedures. All rules and procedures revised at the beginning of term.</a:t>
            </a:r>
          </a:p>
          <a:p>
            <a:r>
              <a:rPr lang="en-GB" dirty="0" smtClean="0">
                <a:solidFill>
                  <a:schemeClr val="tx1"/>
                </a:solidFill>
                <a:latin typeface="SassoonPrimaryType" pitchFamily="2" charset="0"/>
              </a:rPr>
              <a:t>Consistency of application by staff is essential. </a:t>
            </a:r>
          </a:p>
          <a:p>
            <a:r>
              <a:rPr lang="en-GB" dirty="0" smtClean="0">
                <a:solidFill>
                  <a:schemeClr val="tx1"/>
                </a:solidFill>
                <a:latin typeface="SassoonPrimaryType" pitchFamily="2" charset="0"/>
              </a:rPr>
              <a:t>All staff are fully aware of Policy and procedures through annual whole-school </a:t>
            </a:r>
            <a:r>
              <a:rPr lang="en-GB" dirty="0">
                <a:solidFill>
                  <a:schemeClr val="tx1"/>
                </a:solidFill>
                <a:latin typeface="SassoonPrimaryType" pitchFamily="2" charset="0"/>
              </a:rPr>
              <a:t>t</a:t>
            </a:r>
            <a:r>
              <a:rPr lang="en-GB" dirty="0" smtClean="0">
                <a:solidFill>
                  <a:schemeClr val="tx1"/>
                </a:solidFill>
                <a:latin typeface="SassoonPrimaryType" pitchFamily="2" charset="0"/>
              </a:rPr>
              <a:t>raining every August and other opportunities throughout the year. </a:t>
            </a:r>
          </a:p>
          <a:p>
            <a:r>
              <a:rPr lang="en-GB" dirty="0" smtClean="0">
                <a:solidFill>
                  <a:schemeClr val="tx1"/>
                </a:solidFill>
                <a:latin typeface="SassoonPrimaryType" pitchFamily="2" charset="0"/>
              </a:rPr>
              <a:t>Behaviour Management Plans- Rules, Rewards and Consequences- displayed in classroom. </a:t>
            </a:r>
          </a:p>
          <a:p>
            <a:r>
              <a:rPr lang="en-GB" dirty="0" smtClean="0">
                <a:solidFill>
                  <a:schemeClr val="tx1"/>
                </a:solidFill>
                <a:latin typeface="SassoonPrimaryType" pitchFamily="2" charset="0"/>
              </a:rPr>
              <a:t>Only the consequences outlined in the policy should be used. </a:t>
            </a:r>
          </a:p>
          <a:p>
            <a:r>
              <a:rPr lang="en-GB" dirty="0" smtClean="0">
                <a:solidFill>
                  <a:schemeClr val="tx1"/>
                </a:solidFill>
                <a:latin typeface="SassoonPrimaryType" pitchFamily="2" charset="0"/>
              </a:rPr>
              <a:t>Whole class consequences for individual or small group behaviours have not been sanctioned by the Principal. </a:t>
            </a:r>
          </a:p>
          <a:p>
            <a:r>
              <a:rPr lang="en-GB" dirty="0" smtClean="0">
                <a:solidFill>
                  <a:schemeClr val="tx1"/>
                </a:solidFill>
                <a:latin typeface="SassoonPrimaryType" pitchFamily="2" charset="0"/>
              </a:rPr>
              <a:t>Use of exclusion from PE as a consequence for inappropriate behaviour is not permitted unless it has been agreed with the parent.</a:t>
            </a:r>
          </a:p>
          <a:p>
            <a:r>
              <a:rPr lang="en-GB" dirty="0" smtClean="0">
                <a:solidFill>
                  <a:schemeClr val="tx1"/>
                </a:solidFill>
                <a:latin typeface="SassoonPrimaryType" pitchFamily="2" charset="0"/>
              </a:rPr>
              <a:t>External coaches and class teachers, however, can exclude pupils who behave inappropriately during sessions, if they feel it is required for the safety of others. </a:t>
            </a:r>
          </a:p>
          <a:p>
            <a:r>
              <a:rPr lang="en-GB" dirty="0" smtClean="0">
                <a:solidFill>
                  <a:schemeClr val="tx1"/>
                </a:solidFill>
                <a:latin typeface="SassoonPrimaryType" pitchFamily="2" charset="0"/>
              </a:rPr>
              <a:t>Pupil of the Week- Used appropriately, it is a great reward. </a:t>
            </a:r>
          </a:p>
          <a:p>
            <a:r>
              <a:rPr lang="en-GB" dirty="0" smtClean="0">
                <a:solidFill>
                  <a:schemeClr val="tx1"/>
                </a:solidFill>
                <a:latin typeface="SassoonPrimaryType" pitchFamily="2" charset="0"/>
              </a:rPr>
              <a:t>Unfinished work will be sent home rather than pupils staying in at break-time. </a:t>
            </a:r>
          </a:p>
          <a:p>
            <a:pPr marL="0" indent="0">
              <a:buNone/>
            </a:pPr>
            <a:r>
              <a:rPr lang="en-GB" dirty="0" smtClean="0"/>
              <a:t> </a:t>
            </a:r>
          </a:p>
          <a:p>
            <a:pPr marL="0" indent="0">
              <a:buNone/>
            </a:pPr>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155004673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917</TotalTime>
  <Words>2483</Words>
  <Application>Microsoft Office PowerPoint</Application>
  <PresentationFormat>Widescreen</PresentationFormat>
  <Paragraphs>581</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Century Gothic</vt:lpstr>
      <vt:lpstr>SassoonPrimaryInfant</vt:lpstr>
      <vt:lpstr>SassoonPrimaryType</vt:lpstr>
      <vt:lpstr>Times New Roman</vt:lpstr>
      <vt:lpstr>Wingdings 3</vt:lpstr>
      <vt:lpstr>Wisp</vt:lpstr>
      <vt:lpstr>St. Patrick’s P.S., Eskra  </vt:lpstr>
      <vt:lpstr> You are all very welcome to our Year Five and Six Information PowerPoint For Parents. Thank you very much for viewing and for supporting the school and your child. I hope you will find this information both beneficial and enjoyable.  </vt:lpstr>
      <vt:lpstr>Aims</vt:lpstr>
      <vt:lpstr>Overview</vt:lpstr>
      <vt:lpstr>Welcome to Year Five and Six </vt:lpstr>
      <vt:lpstr>Emotional Health And Well-Being</vt:lpstr>
      <vt:lpstr>The Power Of Positive Thinking </vt:lpstr>
      <vt:lpstr>Pupil Participation</vt:lpstr>
      <vt:lpstr>Positive Behaviour Management</vt:lpstr>
      <vt:lpstr>Positive Behaviour Management</vt:lpstr>
      <vt:lpstr>PowerPoint Presentation</vt:lpstr>
      <vt:lpstr>Classwork Mathematics And Numeracy</vt:lpstr>
      <vt:lpstr>P5/6 Methods of Adding/Subtraction.</vt:lpstr>
      <vt:lpstr>Language And Literacy</vt:lpstr>
      <vt:lpstr>ICT</vt:lpstr>
      <vt:lpstr>Presentation Of Work</vt:lpstr>
      <vt:lpstr>Assessment </vt:lpstr>
      <vt:lpstr>          Assessment  Your child will receive some initial assessments in September of this year. This is because the annual May tests were not completed and these tests are necessary in order to establish a baseline for reading and spelling groups and your child’s general ability.</vt:lpstr>
      <vt:lpstr>Lesson Time and DIRT  (Dedicated Improvement Reflection Time) </vt:lpstr>
      <vt:lpstr>Marking for Improvement</vt:lpstr>
      <vt:lpstr>Possible Disruption To Teaching And Learning </vt:lpstr>
      <vt:lpstr>Homework</vt:lpstr>
      <vt:lpstr>Homework</vt:lpstr>
      <vt:lpstr>Year Five and Year Six Homework Timetable</vt:lpstr>
      <vt:lpstr>Other Information</vt:lpstr>
      <vt:lpstr>Year 5/6 Annual Parent –Teacher Meeting</vt:lpstr>
      <vt:lpstr>Partnership With Parents</vt:lpstr>
      <vt:lpstr>PowerPoint Presentation</vt:lpstr>
    </vt:vector>
  </TitlesOfParts>
  <Company>C2k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Patrick’s P.S., Eskra</dc:title>
  <dc:creator>K McCallan</dc:creator>
  <cp:lastModifiedBy>J Mulligan</cp:lastModifiedBy>
  <cp:revision>84</cp:revision>
  <cp:lastPrinted>2019-09-10T18:09:28Z</cp:lastPrinted>
  <dcterms:created xsi:type="dcterms:W3CDTF">2017-09-27T12:52:01Z</dcterms:created>
  <dcterms:modified xsi:type="dcterms:W3CDTF">2020-08-28T14:24:33Z</dcterms:modified>
</cp:coreProperties>
</file>